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311" r:id="rId2"/>
    <p:sldId id="294" r:id="rId3"/>
    <p:sldId id="295" r:id="rId4"/>
    <p:sldId id="296" r:id="rId5"/>
    <p:sldId id="278" r:id="rId6"/>
    <p:sldId id="286" r:id="rId7"/>
    <p:sldId id="297" r:id="rId8"/>
    <p:sldId id="307" r:id="rId9"/>
    <p:sldId id="299" r:id="rId10"/>
    <p:sldId id="300" r:id="rId11"/>
    <p:sldId id="305" r:id="rId12"/>
    <p:sldId id="302" r:id="rId13"/>
    <p:sldId id="320"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660" autoAdjust="0"/>
  </p:normalViewPr>
  <p:slideViewPr>
    <p:cSldViewPr snapToGrid="0" snapToObjects="1">
      <p:cViewPr varScale="1">
        <p:scale>
          <a:sx n="76" d="100"/>
          <a:sy n="76" d="100"/>
        </p:scale>
        <p:origin x="34" y="39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6254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Welcome to the AI Coding Toolkit workshop. I'm Tim Mousel from Evolve AI Institute. Today we'll set up VS Code with three AI coding assistants: Claude Code, ChatGPT Codex, and Gemini CLI. By the end, you'll have all three tools working together in one editor. No prior experience with AI coding tools is needed.</a:t>
            </a: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Key tips for beginners: 1. Be specific: Instead of 'fix my code,' say 'fix the null pointer error in login.js on line 42.' 2. Always verify: AI can hallucinate - it might suggest libraries that don't exist or use deprecated APIs. Always run the code and test it. 3. Iterate: If the first answer is not right, don't give up. Add more context: share your package.json, paste the error message, explain what you already tried. Bonus tip: Start fresh sessions when the conversation gets too long. Context drift can cause the AI to forget earlier instructions.</a:t>
            </a:r>
          </a:p>
        </p:txBody>
      </p:sp>
      <p:sp>
        <p:nvSpPr>
          <p:cNvPr id="4" name="Slide Number Placeholder 3"/>
          <p:cNvSpPr>
            <a:spLocks noGrp="1"/>
          </p:cNvSpPr>
          <p:nvPr>
            <p:ph type="sldNum" sz="quarter" idx="5"/>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Thank you for attending! Quick recap: You now have VS Code set up with three AI tools (Claude Code, Codex, Gemini CLI). You understand CLAUDE.md (your project's brain for AI) and AGENTS.md (specialized agent roles). You know the multi-AI workflow: query all three, evaluate, and synthesize. Your next step: use these tools on a real project this week. Start small - ask one question, review the answer, iterate. Feel free to reach out with questions.</a:t>
            </a:r>
          </a:p>
        </p:txBody>
      </p:sp>
      <p:sp>
        <p:nvSpPr>
          <p:cNvPr id="4" name="Slide Number Placeholder 3"/>
          <p:cNvSpPr>
            <a:spLocks noGrp="1"/>
          </p:cNvSpPr>
          <p:nvPr>
            <p:ph type="sldNum" sz="quarter" idx="5"/>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Before AI tools, developers spent roughly 30% of their time searching for answers. We've all been there: dozens of browser tabs open, copy-pasting from Stack Overflow, trying to understand error messages. AI coding tools change this entirely. They bring the knowledge directly into your editor.</a:t>
            </a:r>
          </a:p>
        </p:txBody>
      </p:sp>
      <p:sp>
        <p:nvSpPr>
          <p:cNvPr id="4" name="Slide Number Placeholder 3"/>
          <p:cNvSpPr>
            <a:spLocks noGrp="1"/>
          </p:cNvSpPr>
          <p:nvPr>
            <p:ph type="sldNum" sz="quarter" idx="5"/>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Why three AIs instead of one? Each model is trained differently and excels at different tasks. Claude Code is excellent for complex reasoning, refactoring, and architectural decisions. ChatGPT Codex shines at fast code generation and quick fixes. Gemini CLI brings strong research abilities and creative approaches. Using all three gives you the most well-rounded AI assistance possible.</a:t>
            </a:r>
          </a:p>
        </p:txBody>
      </p:sp>
      <p:sp>
        <p:nvSpPr>
          <p:cNvPr id="4" name="Slide Number Placeholder 3"/>
          <p:cNvSpPr>
            <a:spLocks noGrp="1"/>
          </p:cNvSpPr>
          <p:nvPr>
            <p:ph type="sldNum" sz="quarter" idx="5"/>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Step-by-step setup guide. VS Code is free and open source from Microsoft. The integrated terminal (Ctrl+backtick) is critical because that's where you run CLI tools. Node.js is required because the AI CLI tools are installed via npm (Node Package Manager). Download Node.js from nodejs.org if you don't have it. Common gotcha: after installing Node.js, you may need to restart VS Code for it to recognize the path. On Windows, you may also need to set your execution policy.</a:t>
            </a:r>
          </a:p>
        </p:txBody>
      </p:sp>
      <p:sp>
        <p:nvSpPr>
          <p:cNvPr id="4" name="Slide Number Placeholder 3"/>
          <p:cNvSpPr>
            <a:spLocks noGrp="1"/>
          </p:cNvSpPr>
          <p:nvPr>
            <p:ph type="sldNum" sz="quarter" idx="5"/>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Install each CLI globally using npm. Each tool requires authentication: Claude Code uses Anthropic login, Codex uses an OpenAI API key, and Gemini uses Google Cloud auth. Store API keys in environment variables, never in your code. Common gotcha: If a command is 'not found' after install, restart your terminal. The Gemini CLI needs the GOOGLE_GENAI_USE_GCA=true environment variable prefix each time. Tip: Add it to your shell profile (.bashrc or .zshrc) so you don't forget.</a:t>
            </a:r>
          </a:p>
        </p:txBody>
      </p:sp>
      <p:sp>
        <p:nvSpPr>
          <p:cNvPr id="4" name="Slide Number Placeholder 3"/>
          <p:cNvSpPr>
            <a:spLocks noGrp="1"/>
          </p:cNvSpPr>
          <p:nvPr>
            <p:ph type="sldNum" sz="quarter" idx="5"/>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CLAUDE.md lives in your project root directory. When Claude Code starts, it reads this file first. This means you can set coding conventions (like 'always use TypeScript'), define custom commands (like the multi-AI workflow), and link to important documentation. The AI reads it automatically every time - no need to paste instructions into every prompt. Tip: Keep CLAUDE.md updated as your project evolves. If you switch from CSS to Tailwind, update the file so the AI stops suggesting old patterns. Never put secrets or passwords in CLAUDE.md since it's often committed to your repository.</a:t>
            </a:r>
          </a:p>
        </p:txBody>
      </p:sp>
      <p:sp>
        <p:nvSpPr>
          <p:cNvPr id="4" name="Slide Number Placeholder 3"/>
          <p:cNvSpPr>
            <a:spLocks noGrp="1"/>
          </p:cNvSpPr>
          <p:nvPr>
            <p:ph type="sldNum" sz="quarter" idx="5"/>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AGENTS.md defines specialized agent personas for the AI. Instead of one general-purpose assistant, you can create focused agents. For example, a Security Expert agent that always checks for vulnerabilities, or a Presentation Builder agent that follows a specific design system. Each agent section in the file includes its name, description, and custom instructions. This is powerful for teams: everyone shares the same agent definitions, ensuring consistent AI behavior across the project. Start simple with one or two agents, then add more as your needs grow.</a:t>
            </a:r>
          </a:p>
        </p:txBody>
      </p:sp>
      <p:sp>
        <p:nvSpPr>
          <p:cNvPr id="4" name="Slide Number Placeholder 3"/>
          <p:cNvSpPr>
            <a:spLocks noGrp="1"/>
          </p:cNvSpPr>
          <p:nvPr>
            <p:ph type="sldNum" sz="quarter" idx="5"/>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The multi-AI workflow is the signature technique. Instead of asking one AI, you ask all three. Claude Code acts as the coordinator: it sends your question to Codex and Gemini in parallel, waits for both responses, then evaluates all three answers (including its own). Evaluation criteria: accuracy, completeness, practicality, and clarity. The final synthesized answer pulls the best insights from each AI. This is especially powerful for complex questions where different AIs might excel at different aspects. Save this workflow for hard problems - simple tasks don't need three opinions.</a:t>
            </a:r>
          </a:p>
        </p:txBody>
      </p:sp>
      <p:sp>
        <p:nvSpPr>
          <p:cNvPr id="4" name="Slide Number Placeholder 3"/>
          <p:cNvSpPr>
            <a:spLocks noGrp="1"/>
          </p:cNvSpPr>
          <p:nvPr>
            <p:ph type="sldNum" sz="quarter" idx="5"/>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Live demo time! Have participants open their VS Code terminal and try one of these commands. Walk through interpreting the output together. Point out how each AI responds differently to the same type of question. Claude tends to give thorough explanations with reasoning. Codex focuses on clean, working code. Gemini often provides broader context and alternative approaches. Encourage participants to experiment with their own questions too.</a:t>
            </a:r>
          </a:p>
        </p:txBody>
      </p:sp>
      <p:sp>
        <p:nvSpPr>
          <p:cNvPr id="4" name="Slide Number Placeholder 3"/>
          <p:cNvSpPr>
            <a:spLocks noGrp="1"/>
          </p:cNvSpPr>
          <p:nvPr>
            <p:ph type="sldNum" sz="quarter" idx="5"/>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3/7/2026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3/7/2026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3/7/2026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3/7/2026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3/7/2026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3/7/2026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3/7/2026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3/7/2026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3/7/2026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3/7/2026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3/7/2026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3/7/2026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A1A2E">
            <a:alpha val="100000"/>
          </a:srgbClr>
        </a:solidFill>
        <a:effectLst/>
      </p:bgPr>
    </p:bg>
    <p:spTree>
      <p:nvGrpSpPr>
        <p:cNvPr id="1" name=""/>
        <p:cNvGrpSpPr/>
        <p:nvPr/>
      </p:nvGrpSpPr>
      <p:grpSpPr>
        <a:xfrm>
          <a:off x="0" y="0"/>
          <a:ext cx="0" cy="0"/>
          <a:chOff x="0" y="0"/>
          <a:chExt cx="0" cy="0"/>
        </a:xfrm>
      </p:grpSpPr>
      <p:sp>
        <p:nvSpPr>
          <p:cNvPr id="2" name="Rounded Rectangle 1" descr="Workshop category label" title="Section badge"/>
          <p:cNvSpPr/>
          <p:nvPr/>
        </p:nvSpPr>
        <p:spPr>
          <a:xfrm>
            <a:off x="4826000" y="1346200"/>
            <a:ext cx="2540000" cy="381000"/>
          </a:xfrm>
          <a:prstGeom prst="roundRect">
            <a:avLst>
              <a:gd name="adj" fmla="val 50000"/>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nchorCtr="0">
            <a:spAutoFit/>
          </a:bodyPr>
          <a:lstStyle/>
          <a:p>
            <a:pPr algn="ctr"/>
            <a:r>
              <a:rPr sz="1400" b="1">
                <a:solidFill>
                  <a:srgbClr val="FFFFFF"/>
                </a:solidFill>
                <a:latin typeface="Aptos"/>
              </a:rPr>
              <a:t>WORKSHOP</a:t>
            </a:r>
          </a:p>
        </p:txBody>
      </p:sp>
      <p:sp>
        <p:nvSpPr>
          <p:cNvPr id="3" name="TextBox 2" descr="Your AI Coding Toolkit" title="Presentation title"/>
          <p:cNvSpPr txBox="1"/>
          <p:nvPr/>
        </p:nvSpPr>
        <p:spPr>
          <a:xfrm>
            <a:off x="1016000" y="2006600"/>
            <a:ext cx="10160000" cy="1016000"/>
          </a:xfrm>
          <a:prstGeom prst="rect">
            <a:avLst/>
          </a:prstGeom>
          <a:noFill/>
        </p:spPr>
        <p:txBody>
          <a:bodyPr wrap="square" lIns="0" tIns="0" rIns="0" bIns="0" anchor="ctr" anchorCtr="0">
            <a:noAutofit/>
          </a:bodyPr>
          <a:lstStyle/>
          <a:p>
            <a:pPr algn="ctr"/>
            <a:r>
              <a:rPr lang="en-US" sz="4400" b="1" dirty="0">
                <a:solidFill>
                  <a:srgbClr val="FFFFFF"/>
                </a:solidFill>
                <a:latin typeface="Georgia"/>
              </a:rPr>
              <a:t>Your AI Teaching Toolkit</a:t>
            </a:r>
          </a:p>
        </p:txBody>
      </p:sp>
      <p:sp>
        <p:nvSpPr>
          <p:cNvPr id="4" name="TextBox 3" descr="Set up VS Code with three powerful AI assistants that work together" title="Subtitle"/>
          <p:cNvSpPr txBox="1"/>
          <p:nvPr/>
        </p:nvSpPr>
        <p:spPr>
          <a:xfrm>
            <a:off x="1651000" y="3213100"/>
            <a:ext cx="8890000" cy="762000"/>
          </a:xfrm>
          <a:prstGeom prst="rect">
            <a:avLst/>
          </a:prstGeom>
          <a:noFill/>
        </p:spPr>
        <p:txBody>
          <a:bodyPr wrap="square" lIns="0" tIns="0" rIns="0" bIns="0" anchor="ctr" anchorCtr="0">
            <a:noAutofit/>
          </a:bodyPr>
          <a:lstStyle/>
          <a:p>
            <a:pPr algn="ctr">
              <a:lnSpc>
                <a:spcPct val="150000"/>
              </a:lnSpc>
            </a:pPr>
            <a:r>
              <a:rPr lang="en-US" sz="2000" dirty="0">
                <a:solidFill>
                  <a:srgbClr val="C7D2FE"/>
                </a:solidFill>
                <a:latin typeface="Aptos"/>
              </a:rPr>
              <a:t>Set up VS Code with three AI assistants that help you build course materials, assessments, and research tools.</a:t>
            </a:r>
          </a:p>
        </p:txBody>
      </p:sp>
      <p:sp>
        <p:nvSpPr>
          <p:cNvPr id="5" name="TextBox 4" descr="Tim Mousel" title="Presenter name"/>
          <p:cNvSpPr txBox="1"/>
          <p:nvPr/>
        </p:nvSpPr>
        <p:spPr>
          <a:xfrm>
            <a:off x="3556000" y="4546600"/>
            <a:ext cx="5080000" cy="355600"/>
          </a:xfrm>
          <a:prstGeom prst="rect">
            <a:avLst/>
          </a:prstGeom>
          <a:noFill/>
        </p:spPr>
        <p:txBody>
          <a:bodyPr wrap="square" lIns="0" tIns="0" rIns="0" bIns="0">
            <a:spAutoFit/>
          </a:bodyPr>
          <a:lstStyle/>
          <a:p>
            <a:pPr algn="ctr"/>
            <a:r>
              <a:rPr lang="en-US" sz="1800" b="1" dirty="0">
                <a:solidFill>
                  <a:srgbClr val="FFFFFF"/>
                </a:solidFill>
                <a:latin typeface="Aptos"/>
              </a:rPr>
              <a:t>Tim Mousel</a:t>
            </a:r>
          </a:p>
        </p:txBody>
      </p:sp>
      <p:sp>
        <p:nvSpPr>
          <p:cNvPr id="6" name="TextBox 5" descr="Evolve AI Institute" title="Organization"/>
          <p:cNvSpPr txBox="1"/>
          <p:nvPr/>
        </p:nvSpPr>
        <p:spPr>
          <a:xfrm>
            <a:off x="2921000" y="5029200"/>
            <a:ext cx="6350000" cy="508000"/>
          </a:xfrm>
          <a:prstGeom prst="rect">
            <a:avLst/>
          </a:prstGeom>
          <a:noFill/>
        </p:spPr>
        <p:txBody>
          <a:bodyPr wrap="square" lIns="0" tIns="0" rIns="0" bIns="0">
            <a:spAutoFit/>
          </a:bodyPr>
          <a:lstStyle/>
          <a:p>
            <a:pPr algn="ctr">
              <a:lnSpc>
                <a:spcPct val="150000"/>
              </a:lnSpc>
            </a:pPr>
            <a:r>
              <a:rPr lang="en-US" sz="1600" dirty="0">
                <a:solidFill>
                  <a:srgbClr val="A5B4FC"/>
                </a:solidFill>
                <a:latin typeface="Aptos"/>
              </a:rPr>
              <a:t>Evolve AI Institute  |  www.EvolveAIInstitute.com</a:t>
            </a:r>
          </a:p>
        </p:txBody>
      </p:sp>
      <p:sp>
        <p:nvSpPr>
          <p:cNvPr id="20" name="Rectangle 19">
            <a:extLst>
              <a:ext uri="{FF2B5EF4-FFF2-40B4-BE49-F238E27FC236}">
                <a16:creationId xmlns:a16="http://schemas.microsoft.com/office/drawing/2014/main" id="{B263A237-EAF3-43C0-99F1-AA98ED23983F}"/>
              </a:ext>
            </a:extLst>
          </p:cNvPr>
          <p:cNvSpPr/>
          <p:nvPr/>
        </p:nvSpPr>
        <p:spPr>
          <a:xfrm>
            <a:off x="5334000" y="1181100"/>
            <a:ext cx="1524000" cy="38100"/>
          </a:xfrm>
          <a:prstGeom prst="rect">
            <a:avLst/>
          </a:prstGeom>
          <a:solidFill>
            <a:srgbClr val="818CF8"/>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21" name="Rectangle 20">
            <a:extLst>
              <a:ext uri="{FF2B5EF4-FFF2-40B4-BE49-F238E27FC236}">
                <a16:creationId xmlns:a16="http://schemas.microsoft.com/office/drawing/2014/main" id="{87159F33-8FEB-4A05-8127-2F5D2E5DD032}"/>
              </a:ext>
            </a:extLst>
          </p:cNvPr>
          <p:cNvSpPr/>
          <p:nvPr/>
        </p:nvSpPr>
        <p:spPr>
          <a:xfrm>
            <a:off x="4445000" y="5727700"/>
            <a:ext cx="3302000" cy="25400"/>
          </a:xfrm>
          <a:prstGeom prst="rect">
            <a:avLst/>
          </a:prstGeom>
          <a:solidFill>
            <a:srgbClr val="4338CA"/>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Tree>
    <p:extLst>
      <p:ext uri="{BB962C8B-B14F-4D97-AF65-F5344CB8AC3E}">
        <p14:creationId xmlns:p14="http://schemas.microsoft.com/office/powerpoint/2010/main" val="2367339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descr="Hands-On category label" title="Section badge"/>
          <p:cNvSpPr/>
          <p:nvPr/>
        </p:nvSpPr>
        <p:spPr>
          <a:xfrm>
            <a:off x="5590666" y="444500"/>
            <a:ext cx="1010667" cy="302955"/>
          </a:xfrm>
          <a:prstGeom prst="roundRect">
            <a:avLst>
              <a:gd name="adj" fmla="val 50000"/>
            </a:avLst>
          </a:prstGeom>
          <a:solidFill>
            <a:srgbClr val="E0E7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4338CA"/>
                </a:solidFill>
                <a:latin typeface="Aptos"/>
              </a:rPr>
              <a:t>HANDS-ON</a:t>
            </a:r>
          </a:p>
        </p:txBody>
      </p:sp>
      <p:sp>
        <p:nvSpPr>
          <p:cNvPr id="3" name="TextBox 2" descr="Try It: Your First Query" title="Slide title"/>
          <p:cNvSpPr txBox="1"/>
          <p:nvPr/>
        </p:nvSpPr>
        <p:spPr>
          <a:xfrm>
            <a:off x="2540000" y="889000"/>
            <a:ext cx="7112000" cy="553998"/>
          </a:xfrm>
          <a:prstGeom prst="rect">
            <a:avLst/>
          </a:prstGeom>
          <a:noFill/>
        </p:spPr>
        <p:txBody>
          <a:bodyPr wrap="square" lIns="0" tIns="0" rIns="0" bIns="0">
            <a:spAutoFit/>
          </a:bodyPr>
          <a:lstStyle/>
          <a:p>
            <a:pPr algn="ctr"/>
            <a:r>
              <a:rPr sz="3600" b="1" dirty="0">
                <a:solidFill>
                  <a:srgbClr val="1A1A2E"/>
                </a:solidFill>
                <a:latin typeface="Georgia"/>
              </a:rPr>
              <a:t>Try It: Your First Prompt</a:t>
            </a:r>
          </a:p>
        </p:txBody>
      </p:sp>
      <p:sp>
        <p:nvSpPr>
          <p:cNvPr id="4" name="Rounded Rectangle 3"/>
          <p:cNvSpPr/>
          <p:nvPr/>
        </p:nvSpPr>
        <p:spPr>
          <a:xfrm>
            <a:off x="1143000" y="1823997"/>
            <a:ext cx="3302000" cy="3556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Rectangle 4"/>
          <p:cNvSpPr/>
          <p:nvPr/>
        </p:nvSpPr>
        <p:spPr>
          <a:xfrm>
            <a:off x="1244600" y="1849397"/>
            <a:ext cx="3098800" cy="508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descr="Claude Code" title="Tool name"/>
          <p:cNvSpPr txBox="1"/>
          <p:nvPr/>
        </p:nvSpPr>
        <p:spPr>
          <a:xfrm>
            <a:off x="1333500" y="2141497"/>
            <a:ext cx="2921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Claude Code</a:t>
            </a:r>
          </a:p>
        </p:txBody>
      </p:sp>
      <p:sp>
        <p:nvSpPr>
          <p:cNvPr id="7" name="TextBox 6" descr="claude Explain this error message to me" title="Example command"/>
          <p:cNvSpPr txBox="1"/>
          <p:nvPr/>
        </p:nvSpPr>
        <p:spPr>
          <a:xfrm>
            <a:off x="1333500" y="2712997"/>
            <a:ext cx="2921000" cy="615297"/>
          </a:xfrm>
          <a:prstGeom prst="rect">
            <a:avLst/>
          </a:prstGeom>
          <a:noFill/>
        </p:spPr>
        <p:txBody>
          <a:bodyPr wrap="square" lIns="0" tIns="0" rIns="0" bIns="0">
            <a:spAutoFit/>
          </a:bodyPr>
          <a:lstStyle/>
          <a:p>
            <a:pPr algn="l">
              <a:lnSpc>
                <a:spcPct val="150000"/>
              </a:lnSpc>
            </a:pPr>
            <a:r>
              <a:rPr sz="1400" b="1" dirty="0">
                <a:solidFill>
                  <a:srgbClr val="4338CA"/>
                </a:solidFill>
                <a:latin typeface="Aptos"/>
              </a:rPr>
              <a:t>"Design a rubric for an undergraduate research paper"</a:t>
            </a:r>
          </a:p>
        </p:txBody>
      </p:sp>
      <p:sp>
        <p:nvSpPr>
          <p:cNvPr id="8" name="TextBox 7" descr="Best for: understanding code" title="Use case"/>
          <p:cNvSpPr txBox="1"/>
          <p:nvPr/>
        </p:nvSpPr>
        <p:spPr>
          <a:xfrm>
            <a:off x="1333500" y="3601997"/>
            <a:ext cx="2921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Best for: structured assessment design</a:t>
            </a:r>
          </a:p>
        </p:txBody>
      </p:sp>
      <p:sp>
        <p:nvSpPr>
          <p:cNvPr id="9" name="Rounded Rectangle 8"/>
          <p:cNvSpPr/>
          <p:nvPr/>
        </p:nvSpPr>
        <p:spPr>
          <a:xfrm>
            <a:off x="4762500" y="1823997"/>
            <a:ext cx="3302000" cy="3556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a:xfrm>
            <a:off x="4864100" y="1849397"/>
            <a:ext cx="3098800" cy="508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descr="Codex CLI" title="Tool name"/>
          <p:cNvSpPr txBox="1"/>
          <p:nvPr/>
        </p:nvSpPr>
        <p:spPr>
          <a:xfrm>
            <a:off x="4953000" y="2141497"/>
            <a:ext cx="2921000" cy="261610"/>
          </a:xfrm>
          <a:prstGeom prst="rect">
            <a:avLst/>
          </a:prstGeom>
          <a:noFill/>
        </p:spPr>
        <p:txBody>
          <a:bodyPr wrap="square" lIns="0" tIns="0" rIns="0" bIns="0">
            <a:spAutoFit/>
          </a:bodyPr>
          <a:lstStyle/>
          <a:p>
            <a:pPr algn="l">
              <a:spcAft>
                <a:spcPts val="400"/>
              </a:spcAft>
            </a:pPr>
            <a:r>
              <a:rPr sz="1700" b="1" dirty="0">
                <a:solidFill>
                  <a:srgbClr val="1A1A2E"/>
                </a:solidFill>
                <a:latin typeface="Aptos"/>
              </a:rPr>
              <a:t>ChatGPT Codex</a:t>
            </a:r>
          </a:p>
        </p:txBody>
      </p:sp>
      <p:sp>
        <p:nvSpPr>
          <p:cNvPr id="12" name="TextBox 11" descr="codex -q Write a function that sorts a list" title="Example command"/>
          <p:cNvSpPr txBox="1"/>
          <p:nvPr/>
        </p:nvSpPr>
        <p:spPr>
          <a:xfrm>
            <a:off x="4953000" y="2712997"/>
            <a:ext cx="2921000" cy="615297"/>
          </a:xfrm>
          <a:prstGeom prst="rect">
            <a:avLst/>
          </a:prstGeom>
          <a:noFill/>
        </p:spPr>
        <p:txBody>
          <a:bodyPr wrap="square" lIns="0" tIns="0" rIns="0" bIns="0">
            <a:spAutoFit/>
          </a:bodyPr>
          <a:lstStyle/>
          <a:p>
            <a:pPr algn="l">
              <a:lnSpc>
                <a:spcPct val="150000"/>
              </a:lnSpc>
            </a:pPr>
            <a:r>
              <a:rPr sz="1400" b="1" dirty="0">
                <a:solidFill>
                  <a:srgbClr val="4338CA"/>
                </a:solidFill>
                <a:latin typeface="Aptos"/>
              </a:rPr>
              <a:t>"Write 15 exam questions on macroeconomics"</a:t>
            </a:r>
          </a:p>
        </p:txBody>
      </p:sp>
      <p:sp>
        <p:nvSpPr>
          <p:cNvPr id="13" name="TextBox 12" descr="Best for: generating code" title="Use case"/>
          <p:cNvSpPr txBox="1"/>
          <p:nvPr/>
        </p:nvSpPr>
        <p:spPr>
          <a:xfrm>
            <a:off x="4953000" y="3601997"/>
            <a:ext cx="2921000" cy="333874"/>
          </a:xfrm>
          <a:prstGeom prst="rect">
            <a:avLst/>
          </a:prstGeom>
          <a:noFill/>
        </p:spPr>
        <p:txBody>
          <a:bodyPr wrap="square" lIns="0" tIns="0" rIns="0" bIns="0">
            <a:spAutoFit/>
          </a:bodyPr>
          <a:lstStyle/>
          <a:p>
            <a:pPr algn="l">
              <a:lnSpc>
                <a:spcPct val="150000"/>
              </a:lnSpc>
            </a:pPr>
            <a:r>
              <a:rPr sz="1600" dirty="0">
                <a:solidFill>
                  <a:srgbClr val="4B5563"/>
                </a:solidFill>
                <a:latin typeface="Aptos"/>
              </a:rPr>
              <a:t>Best for: generating content fast</a:t>
            </a:r>
          </a:p>
        </p:txBody>
      </p:sp>
      <p:sp>
        <p:nvSpPr>
          <p:cNvPr id="14" name="Rounded Rectangle 13"/>
          <p:cNvSpPr/>
          <p:nvPr/>
        </p:nvSpPr>
        <p:spPr>
          <a:xfrm>
            <a:off x="8382000" y="1823997"/>
            <a:ext cx="3302000" cy="3556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ectangle 14"/>
          <p:cNvSpPr/>
          <p:nvPr/>
        </p:nvSpPr>
        <p:spPr>
          <a:xfrm>
            <a:off x="8483600" y="1849397"/>
            <a:ext cx="3098800" cy="508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descr="Gemini CLI" title="Tool name"/>
          <p:cNvSpPr txBox="1"/>
          <p:nvPr/>
        </p:nvSpPr>
        <p:spPr>
          <a:xfrm>
            <a:off x="8572500" y="2141497"/>
            <a:ext cx="2921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Gemini CLI</a:t>
            </a:r>
          </a:p>
        </p:txBody>
      </p:sp>
      <p:sp>
        <p:nvSpPr>
          <p:cNvPr id="17" name="TextBox 16" descr="gemini -p Compare React vs Vue for beginners" title="Example command"/>
          <p:cNvSpPr txBox="1"/>
          <p:nvPr/>
        </p:nvSpPr>
        <p:spPr>
          <a:xfrm>
            <a:off x="8572500" y="2712997"/>
            <a:ext cx="2921000" cy="615297"/>
          </a:xfrm>
          <a:prstGeom prst="rect">
            <a:avLst/>
          </a:prstGeom>
          <a:noFill/>
        </p:spPr>
        <p:txBody>
          <a:bodyPr wrap="square" lIns="0" tIns="0" rIns="0" bIns="0">
            <a:spAutoFit/>
          </a:bodyPr>
          <a:lstStyle/>
          <a:p>
            <a:pPr algn="l">
              <a:lnSpc>
                <a:spcPct val="150000"/>
              </a:lnSpc>
            </a:pPr>
            <a:r>
              <a:rPr sz="1400" b="1" dirty="0">
                <a:solidFill>
                  <a:srgbClr val="4338CA"/>
                </a:solidFill>
                <a:latin typeface="Aptos"/>
              </a:rPr>
              <a:t>"Compare flipped classroom vs. lecture-based pedagogy"</a:t>
            </a:r>
          </a:p>
        </p:txBody>
      </p:sp>
      <p:sp>
        <p:nvSpPr>
          <p:cNvPr id="18" name="TextBox 17" descr="Best for: research tasks" title="Use case"/>
          <p:cNvSpPr txBox="1"/>
          <p:nvPr/>
        </p:nvSpPr>
        <p:spPr>
          <a:xfrm>
            <a:off x="8572500" y="3601997"/>
            <a:ext cx="2921000" cy="333874"/>
          </a:xfrm>
          <a:prstGeom prst="rect">
            <a:avLst/>
          </a:prstGeom>
          <a:noFill/>
        </p:spPr>
        <p:txBody>
          <a:bodyPr wrap="square" lIns="0" tIns="0" rIns="0" bIns="0">
            <a:spAutoFit/>
          </a:bodyPr>
          <a:lstStyle/>
          <a:p>
            <a:pPr algn="l">
              <a:lnSpc>
                <a:spcPct val="150000"/>
              </a:lnSpc>
            </a:pPr>
            <a:r>
              <a:rPr sz="1600" dirty="0">
                <a:solidFill>
                  <a:srgbClr val="4B5563"/>
                </a:solidFill>
                <a:latin typeface="Aptos"/>
              </a:rPr>
              <a:t>Best for: research and analysis</a:t>
            </a:r>
          </a:p>
        </p:txBody>
      </p:sp>
      <p:sp>
        <p:nvSpPr>
          <p:cNvPr id="19" name="Rounded Rectangle 18" descr="Open Your Terminal" title="Call to action button"/>
          <p:cNvSpPr/>
          <p:nvPr/>
        </p:nvSpPr>
        <p:spPr>
          <a:xfrm>
            <a:off x="5636403" y="5633998"/>
            <a:ext cx="919193" cy="300038"/>
          </a:xfrm>
          <a:prstGeom prst="roundRect">
            <a:avLst>
              <a:gd name="adj" fmla="val 40000"/>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500" b="1" dirty="0">
                <a:solidFill>
                  <a:srgbClr val="FFFFFF"/>
                </a:solidFill>
                <a:latin typeface="Aptos"/>
              </a:rPr>
              <a:t>Try It Now</a:t>
            </a:r>
          </a:p>
        </p:txBody>
      </p:sp>
      <p:sp>
        <p:nvSpPr>
          <p:cNvPr id="20" name="Rectangle 19"/>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853611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descr="Best Practices category label" title="Section badge"/>
          <p:cNvSpPr/>
          <p:nvPr/>
        </p:nvSpPr>
        <p:spPr>
          <a:xfrm>
            <a:off x="1238431" y="698500"/>
            <a:ext cx="1460137" cy="302955"/>
          </a:xfrm>
          <a:prstGeom prst="roundRect">
            <a:avLst>
              <a:gd name="adj" fmla="val 50000"/>
            </a:avLst>
          </a:prstGeom>
          <a:solidFill>
            <a:srgbClr val="E0E7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4338CA"/>
                </a:solidFill>
                <a:latin typeface="Aptos"/>
              </a:rPr>
              <a:t>BEST PRACTICES</a:t>
            </a:r>
          </a:p>
        </p:txBody>
      </p:sp>
      <p:sp>
        <p:nvSpPr>
          <p:cNvPr id="3" name="TextBox 2" descr="Tips for AI Coding Success" title="Slide title"/>
          <p:cNvSpPr txBox="1"/>
          <p:nvPr/>
        </p:nvSpPr>
        <p:spPr>
          <a:xfrm>
            <a:off x="635000" y="1143000"/>
            <a:ext cx="5842000" cy="492443"/>
          </a:xfrm>
          <a:prstGeom prst="rect">
            <a:avLst/>
          </a:prstGeom>
          <a:noFill/>
        </p:spPr>
        <p:txBody>
          <a:bodyPr wrap="square" lIns="0" tIns="0" rIns="0" bIns="0">
            <a:spAutoFit/>
          </a:bodyPr>
          <a:lstStyle/>
          <a:p>
            <a:pPr algn="l"/>
            <a:r>
              <a:rPr sz="3200" b="1" dirty="0">
                <a:solidFill>
                  <a:srgbClr val="1A1A2E"/>
                </a:solidFill>
                <a:latin typeface="Georgia"/>
              </a:rPr>
              <a:t>Tips for Faculty AI Success</a:t>
            </a:r>
          </a:p>
        </p:txBody>
      </p:sp>
      <p:sp>
        <p:nvSpPr>
          <p:cNvPr id="4" name="TextBox 3" descr="AI tools are powerful but not perfect. These habits will help you get the best results." title="Description"/>
          <p:cNvSpPr txBox="1"/>
          <p:nvPr/>
        </p:nvSpPr>
        <p:spPr>
          <a:xfrm>
            <a:off x="635000" y="1864042"/>
            <a:ext cx="5715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AI is powerful but imperfect. These habits will help you get the best results from day one.</a:t>
            </a:r>
          </a:p>
        </p:txBody>
      </p:sp>
      <p:sp>
        <p:nvSpPr>
          <p:cNvPr id="5" name="Rectangle 4"/>
          <p:cNvSpPr/>
          <p:nvPr/>
        </p:nvSpPr>
        <p:spPr>
          <a:xfrm>
            <a:off x="635000" y="2948249"/>
            <a:ext cx="63500" cy="5080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descr="Prompt like you are talking to a smart intern" title="Key insight"/>
          <p:cNvSpPr txBox="1"/>
          <p:nvPr/>
        </p:nvSpPr>
        <p:spPr>
          <a:xfrm>
            <a:off x="825500" y="2948249"/>
            <a:ext cx="5334000" cy="304250"/>
          </a:xfrm>
          <a:prstGeom prst="rect">
            <a:avLst/>
          </a:prstGeom>
          <a:noFill/>
        </p:spPr>
        <p:txBody>
          <a:bodyPr wrap="square" lIns="0" tIns="0" rIns="0" bIns="0">
            <a:spAutoFit/>
          </a:bodyPr>
          <a:lstStyle/>
          <a:p>
            <a:pPr>
              <a:lnSpc>
                <a:spcPct val="150000"/>
              </a:lnSpc>
            </a:pPr>
            <a:r>
              <a:rPr sz="1500" i="1" dirty="0">
                <a:solidFill>
                  <a:srgbClr val="4338CA"/>
                </a:solidFill>
                <a:latin typeface="Georgia"/>
              </a:rPr>
              <a:t>Prompt like you're briefing a new graduate assistant.</a:t>
            </a:r>
          </a:p>
        </p:txBody>
      </p:sp>
      <p:sp>
        <p:nvSpPr>
          <p:cNvPr id="7" name="Rounded Rectangle 6"/>
          <p:cNvSpPr/>
          <p:nvPr/>
        </p:nvSpPr>
        <p:spPr>
          <a:xfrm>
            <a:off x="6604000" y="6985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ectangle 7"/>
          <p:cNvSpPr/>
          <p:nvPr/>
        </p:nvSpPr>
        <p:spPr>
          <a:xfrm>
            <a:off x="6705600" y="914400"/>
            <a:ext cx="4622800" cy="508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descr="Be Specific" title="Tip title"/>
          <p:cNvSpPr txBox="1"/>
          <p:nvPr/>
        </p:nvSpPr>
        <p:spPr>
          <a:xfrm>
            <a:off x="6794500" y="9525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Be Specific</a:t>
            </a:r>
          </a:p>
        </p:txBody>
      </p:sp>
      <p:sp>
        <p:nvSpPr>
          <p:cNvPr id="10" name="TextBox 9" descr="Say exactly what you need. Include file names, line numbers, and context." title="Tip detail"/>
          <p:cNvSpPr txBox="1"/>
          <p:nvPr/>
        </p:nvSpPr>
        <p:spPr>
          <a:xfrm>
            <a:off x="6794500" y="1333500"/>
            <a:ext cx="4445000" cy="703206"/>
          </a:xfrm>
          <a:prstGeom prst="rect">
            <a:avLst/>
          </a:prstGeom>
          <a:noFill/>
        </p:spPr>
        <p:txBody>
          <a:bodyPr wrap="square" lIns="0" tIns="0" rIns="0" bIns="0">
            <a:spAutoFit/>
          </a:bodyPr>
          <a:lstStyle/>
          <a:p>
            <a:pPr algn="l">
              <a:lnSpc>
                <a:spcPct val="150000"/>
              </a:lnSpc>
            </a:pPr>
            <a:r>
              <a:rPr lang="en-US" sz="1600" dirty="0">
                <a:solidFill>
                  <a:srgbClr val="4B5563"/>
                </a:solidFill>
                <a:latin typeface="Aptos"/>
              </a:rPr>
              <a:t>Include your discipline, course level, and learning objectives.</a:t>
            </a:r>
          </a:p>
        </p:txBody>
      </p:sp>
      <p:sp>
        <p:nvSpPr>
          <p:cNvPr id="11" name="Rounded Rectangle 10"/>
          <p:cNvSpPr/>
          <p:nvPr/>
        </p:nvSpPr>
        <p:spPr>
          <a:xfrm>
            <a:off x="6604000" y="25400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TextBox 11" descr="Always Verify" title="Tip title"/>
          <p:cNvSpPr txBox="1"/>
          <p:nvPr/>
        </p:nvSpPr>
        <p:spPr>
          <a:xfrm>
            <a:off x="6794500" y="27940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Always Verify</a:t>
            </a:r>
          </a:p>
        </p:txBody>
      </p:sp>
      <p:sp>
        <p:nvSpPr>
          <p:cNvPr id="13" name="TextBox 12" descr="AI can hallucinate. Run the code and check for errors." title="Tip detail"/>
          <p:cNvSpPr txBox="1"/>
          <p:nvPr/>
        </p:nvSpPr>
        <p:spPr>
          <a:xfrm>
            <a:off x="6794500" y="3175000"/>
            <a:ext cx="4445000" cy="703206"/>
          </a:xfrm>
          <a:prstGeom prst="rect">
            <a:avLst/>
          </a:prstGeom>
          <a:noFill/>
        </p:spPr>
        <p:txBody>
          <a:bodyPr wrap="square" lIns="0" tIns="0" rIns="0" bIns="0">
            <a:spAutoFit/>
          </a:bodyPr>
          <a:lstStyle/>
          <a:p>
            <a:pPr algn="l">
              <a:lnSpc>
                <a:spcPct val="150000"/>
              </a:lnSpc>
            </a:pPr>
            <a:r>
              <a:rPr lang="en-US" sz="1600" dirty="0">
                <a:solidFill>
                  <a:srgbClr val="4B5563"/>
                </a:solidFill>
                <a:latin typeface="Aptos"/>
              </a:rPr>
              <a:t>AI can hallucinate facts. Always verify before sharing with students.</a:t>
            </a:r>
          </a:p>
        </p:txBody>
      </p:sp>
      <p:sp>
        <p:nvSpPr>
          <p:cNvPr id="14" name="Rounded Rectangle 13"/>
          <p:cNvSpPr/>
          <p:nvPr/>
        </p:nvSpPr>
        <p:spPr>
          <a:xfrm>
            <a:off x="6604000" y="43815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TextBox 14" descr="Iterate and Refine" title="Tip title"/>
          <p:cNvSpPr txBox="1"/>
          <p:nvPr/>
        </p:nvSpPr>
        <p:spPr>
          <a:xfrm>
            <a:off x="6794500" y="46355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Iterate and Refine</a:t>
            </a:r>
          </a:p>
        </p:txBody>
      </p:sp>
      <p:sp>
        <p:nvSpPr>
          <p:cNvPr id="16" name="TextBox 15" descr="If the first answer misses, give more context and ask again." title="Tip detail"/>
          <p:cNvSpPr txBox="1"/>
          <p:nvPr/>
        </p:nvSpPr>
        <p:spPr>
          <a:xfrm>
            <a:off x="6794500" y="5016500"/>
            <a:ext cx="4445000" cy="703206"/>
          </a:xfrm>
          <a:prstGeom prst="rect">
            <a:avLst/>
          </a:prstGeom>
          <a:noFill/>
        </p:spPr>
        <p:txBody>
          <a:bodyPr wrap="square" lIns="0" tIns="0" rIns="0" bIns="0">
            <a:spAutoFit/>
          </a:bodyPr>
          <a:lstStyle/>
          <a:p>
            <a:pPr algn="l">
              <a:lnSpc>
                <a:spcPct val="150000"/>
              </a:lnSpc>
            </a:pPr>
            <a:r>
              <a:rPr lang="en-US" sz="1600" dirty="0">
                <a:solidFill>
                  <a:srgbClr val="4B5563"/>
                </a:solidFill>
                <a:latin typeface="Aptos"/>
              </a:rPr>
              <a:t>Refine your prompts with more context. The AI learns as you go.</a:t>
            </a:r>
          </a:p>
        </p:txBody>
      </p:sp>
      <p:sp>
        <p:nvSpPr>
          <p:cNvPr id="17" name="Rectangle 16"/>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768955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61000" y="1524000"/>
            <a:ext cx="1270000" cy="508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Rounded Rectangle 2" descr="Next Steps category label" title="Section badge"/>
          <p:cNvSpPr/>
          <p:nvPr/>
        </p:nvSpPr>
        <p:spPr>
          <a:xfrm>
            <a:off x="5561775" y="1714500"/>
            <a:ext cx="1068450" cy="302955"/>
          </a:xfrm>
          <a:prstGeom prst="roundRect">
            <a:avLst>
              <a:gd name="adj" fmla="val 50000"/>
            </a:avLst>
          </a:prstGeom>
          <a:solidFill>
            <a:srgbClr val="E0E7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4338CA"/>
                </a:solidFill>
                <a:latin typeface="Aptos"/>
              </a:rPr>
              <a:t>NEXT STEPS</a:t>
            </a:r>
          </a:p>
        </p:txBody>
      </p:sp>
      <p:sp>
        <p:nvSpPr>
          <p:cNvPr id="4" name="TextBox 3" descr="Start Building with AI Today" title="Slide title"/>
          <p:cNvSpPr txBox="1"/>
          <p:nvPr/>
        </p:nvSpPr>
        <p:spPr>
          <a:xfrm>
            <a:off x="2286000" y="2159000"/>
            <a:ext cx="7620000" cy="553998"/>
          </a:xfrm>
          <a:prstGeom prst="rect">
            <a:avLst/>
          </a:prstGeom>
          <a:noFill/>
        </p:spPr>
        <p:txBody>
          <a:bodyPr wrap="square" lIns="0" tIns="0" rIns="0" bIns="0">
            <a:spAutoFit/>
          </a:bodyPr>
          <a:lstStyle/>
          <a:p>
            <a:pPr algn="ctr"/>
            <a:r>
              <a:rPr sz="3600" b="1" dirty="0">
                <a:solidFill>
                  <a:srgbClr val="1A1A2E"/>
                </a:solidFill>
                <a:latin typeface="Georgia"/>
              </a:rPr>
              <a:t>Start Using AI in Your Courses</a:t>
            </a:r>
          </a:p>
        </p:txBody>
      </p:sp>
      <p:sp>
        <p:nvSpPr>
          <p:cNvPr id="5" name="TextBox 4" descr="Your three AI assistants are ready" title="Closing statement"/>
          <p:cNvSpPr txBox="1"/>
          <p:nvPr/>
        </p:nvSpPr>
        <p:spPr>
          <a:xfrm>
            <a:off x="3175000" y="2857500"/>
            <a:ext cx="5842000" cy="333874"/>
          </a:xfrm>
          <a:prstGeom prst="rect">
            <a:avLst/>
          </a:prstGeom>
          <a:noFill/>
        </p:spPr>
        <p:txBody>
          <a:bodyPr wrap="square" lIns="0" tIns="0" rIns="0" bIns="0">
            <a:spAutoFit/>
          </a:bodyPr>
          <a:lstStyle/>
          <a:p>
            <a:pPr algn="ctr">
              <a:lnSpc>
                <a:spcPct val="150000"/>
              </a:lnSpc>
            </a:pPr>
            <a:r>
              <a:rPr sz="1600" dirty="0">
                <a:solidFill>
                  <a:srgbClr val="4B5563"/>
                </a:solidFill>
                <a:latin typeface="Aptos"/>
              </a:rPr>
              <a:t>Your three AI assistants are ready to transform your workflow.</a:t>
            </a:r>
          </a:p>
        </p:txBody>
      </p:sp>
      <p:sp>
        <p:nvSpPr>
          <p:cNvPr id="6" name="Rectangle 5"/>
          <p:cNvSpPr/>
          <p:nvPr/>
        </p:nvSpPr>
        <p:spPr>
          <a:xfrm>
            <a:off x="4826000" y="3429000"/>
            <a:ext cx="2540000" cy="12700"/>
          </a:xfrm>
          <a:prstGeom prst="rect">
            <a:avLst/>
          </a:prstGeom>
          <a:solidFill>
            <a:srgbClr val="E5E7E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TextBox 6" descr="Tim Mousel" title="Presenter name"/>
          <p:cNvSpPr txBox="1"/>
          <p:nvPr/>
        </p:nvSpPr>
        <p:spPr>
          <a:xfrm>
            <a:off x="3810000" y="3683000"/>
            <a:ext cx="4572000" cy="276999"/>
          </a:xfrm>
          <a:prstGeom prst="rect">
            <a:avLst/>
          </a:prstGeom>
          <a:noFill/>
        </p:spPr>
        <p:txBody>
          <a:bodyPr wrap="square" lIns="0" tIns="0" rIns="0" bIns="0">
            <a:spAutoFit/>
          </a:bodyPr>
          <a:lstStyle/>
          <a:p>
            <a:pPr algn="ctr">
              <a:spcAft>
                <a:spcPts val="400"/>
              </a:spcAft>
            </a:pPr>
            <a:r>
              <a:rPr sz="1800" b="1">
                <a:solidFill>
                  <a:srgbClr val="1A1A2E"/>
                </a:solidFill>
                <a:latin typeface="Aptos"/>
              </a:rPr>
              <a:t>Tim Mousel</a:t>
            </a:r>
          </a:p>
        </p:txBody>
      </p:sp>
      <p:sp>
        <p:nvSpPr>
          <p:cNvPr id="8" name="TextBox 7" descr="AI Faculty Fellow, Lone Star College" title="Presenter title"/>
          <p:cNvSpPr txBox="1"/>
          <p:nvPr/>
        </p:nvSpPr>
        <p:spPr>
          <a:xfrm>
            <a:off x="3175000" y="4064000"/>
            <a:ext cx="5842000" cy="246221"/>
          </a:xfrm>
          <a:prstGeom prst="rect">
            <a:avLst/>
          </a:prstGeom>
          <a:noFill/>
        </p:spPr>
        <p:txBody>
          <a:bodyPr wrap="square" lIns="0" tIns="0" rIns="0" bIns="0">
            <a:spAutoFit/>
          </a:bodyPr>
          <a:lstStyle/>
          <a:p>
            <a:pPr algn="ctr">
              <a:spcAft>
                <a:spcPts val="400"/>
              </a:spcAft>
            </a:pPr>
            <a:r>
              <a:rPr lang="en-US" sz="1600" dirty="0">
                <a:solidFill>
                  <a:srgbClr val="4B5563"/>
                </a:solidFill>
                <a:latin typeface="Aptos"/>
              </a:rPr>
              <a:t>Evolve AI Institute LLC</a:t>
            </a:r>
          </a:p>
        </p:txBody>
      </p:sp>
      <p:sp>
        <p:nvSpPr>
          <p:cNvPr id="9" name="TextBox 8" descr="Founder and CEO, Evolve AI Institute LLC" title="Presenter role"/>
          <p:cNvSpPr txBox="1"/>
          <p:nvPr/>
        </p:nvSpPr>
        <p:spPr>
          <a:xfrm>
            <a:off x="3048000" y="4445000"/>
            <a:ext cx="6096000" cy="246221"/>
          </a:xfrm>
          <a:prstGeom prst="rect">
            <a:avLst/>
          </a:prstGeom>
          <a:noFill/>
        </p:spPr>
        <p:txBody>
          <a:bodyPr wrap="square" lIns="0" tIns="0" rIns="0" bIns="0">
            <a:spAutoFit/>
          </a:bodyPr>
          <a:lstStyle/>
          <a:p>
            <a:pPr algn="ctr">
              <a:spcAft>
                <a:spcPts val="400"/>
              </a:spcAft>
            </a:pPr>
            <a:r>
              <a:rPr lang="en-US" sz="1600" b="0" dirty="0">
                <a:solidFill>
                  <a:srgbClr val="4B5563"/>
                </a:solidFill>
                <a:latin typeface="Aptos"/>
              </a:rPr>
              <a:t>www.EvolveAiInstitute.com</a:t>
            </a:r>
            <a:endParaRPr sz="1600" b="0" dirty="0">
              <a:solidFill>
                <a:srgbClr val="4B5563"/>
              </a:solidFill>
              <a:latin typeface="Aptos"/>
            </a:endParaRPr>
          </a:p>
        </p:txBody>
      </p:sp>
      <p:sp>
        <p:nvSpPr>
          <p:cNvPr id="10" name="Rounded Rectangle 9" descr="evolveaiinstitute.com" title="Website link"/>
          <p:cNvSpPr/>
          <p:nvPr/>
        </p:nvSpPr>
        <p:spPr>
          <a:xfrm>
            <a:off x="3954887" y="4826000"/>
            <a:ext cx="1742226" cy="302955"/>
          </a:xfrm>
          <a:prstGeom prst="roundRect">
            <a:avLst>
              <a:gd name="adj" fmla="val 50000"/>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dirty="0">
                <a:solidFill>
                  <a:srgbClr val="3730A3"/>
                </a:solidFill>
                <a:latin typeface="Aptos"/>
              </a:rPr>
              <a:t>evolveaiinstitute.com</a:t>
            </a:r>
          </a:p>
        </p:txBody>
      </p:sp>
      <p:sp>
        <p:nvSpPr>
          <p:cNvPr id="11" name="Rounded Rectangle 10" descr="LinkedIn" title="Social media link"/>
          <p:cNvSpPr/>
          <p:nvPr/>
        </p:nvSpPr>
        <p:spPr>
          <a:xfrm>
            <a:off x="6741780" y="4826000"/>
            <a:ext cx="740439" cy="302955"/>
          </a:xfrm>
          <a:prstGeom prst="roundRect">
            <a:avLst>
              <a:gd name="adj" fmla="val 50000"/>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dirty="0">
                <a:solidFill>
                  <a:srgbClr val="3730A3"/>
                </a:solidFill>
                <a:latin typeface="Aptos"/>
              </a:rPr>
              <a:t>LinkedIn</a:t>
            </a:r>
          </a:p>
        </p:txBody>
      </p:sp>
      <p:sp>
        <p:nvSpPr>
          <p:cNvPr id="12" name="Rectangle 11"/>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939666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1A2E"/>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E779A22-7975-4181-BC19-2E121EAF75D1}"/>
              </a:ext>
            </a:extLst>
          </p:cNvPr>
          <p:cNvSpPr/>
          <p:nvPr/>
        </p:nvSpPr>
        <p:spPr>
          <a:xfrm>
            <a:off x="4889500" y="444500"/>
            <a:ext cx="2413000" cy="355600"/>
          </a:xfrm>
          <a:prstGeom prst="roundRect">
            <a:avLst/>
          </a:prstGeom>
          <a:solidFill>
            <a:srgbClr val="4338CA"/>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ctr" anchorCtr="0">
            <a:noAutofit/>
          </a:bodyPr>
          <a:lstStyle/>
          <a:p>
            <a:pPr algn="l"/>
            <a:r>
              <a:rPr lang="en-US" sz="1400" b="1">
                <a:solidFill>
                  <a:srgbClr val="FFFFFF"/>
                </a:solidFill>
                <a:latin typeface="Aptos"/>
              </a:rPr>
              <a:t>DOWNLOAD RESOURCES</a:t>
            </a:r>
          </a:p>
        </p:txBody>
      </p:sp>
      <p:sp>
        <p:nvSpPr>
          <p:cNvPr id="6" name="TextBox 5">
            <a:extLst>
              <a:ext uri="{FF2B5EF4-FFF2-40B4-BE49-F238E27FC236}">
                <a16:creationId xmlns:a16="http://schemas.microsoft.com/office/drawing/2014/main" id="{87C35FD7-B64D-4790-A134-251DE916D093}"/>
              </a:ext>
            </a:extLst>
          </p:cNvPr>
          <p:cNvSpPr txBox="1"/>
          <p:nvPr/>
        </p:nvSpPr>
        <p:spPr>
          <a:xfrm>
            <a:off x="1016000" y="914400"/>
            <a:ext cx="10160000" cy="698500"/>
          </a:xfrm>
          <a:prstGeom prst="rect">
            <a:avLst/>
          </a:prstGeom>
          <a:noFill/>
        </p:spPr>
        <p:txBody>
          <a:bodyPr vertOverflow="overflow" vert="horz" wrap="square" rtlCol="0" anchor="t">
            <a:spAutoFit/>
          </a:bodyPr>
          <a:lstStyle/>
          <a:p>
            <a:pPr algn="l"/>
            <a:r>
              <a:rPr lang="en-US" sz="4000" b="1">
                <a:solidFill>
                  <a:srgbClr val="FFFFFF"/>
                </a:solidFill>
                <a:latin typeface="Georgia"/>
              </a:rPr>
              <a:t>Get the Files</a:t>
            </a:r>
          </a:p>
        </p:txBody>
      </p:sp>
      <p:sp>
        <p:nvSpPr>
          <p:cNvPr id="7" name="TextBox 6">
            <a:extLst>
              <a:ext uri="{FF2B5EF4-FFF2-40B4-BE49-F238E27FC236}">
                <a16:creationId xmlns:a16="http://schemas.microsoft.com/office/drawing/2014/main" id="{46B0FEC5-F316-4908-ACD3-CE34D7FB29FA}"/>
              </a:ext>
            </a:extLst>
          </p:cNvPr>
          <p:cNvSpPr txBox="1"/>
          <p:nvPr/>
        </p:nvSpPr>
        <p:spPr>
          <a:xfrm>
            <a:off x="1397000" y="1625600"/>
            <a:ext cx="9398000" cy="381000"/>
          </a:xfrm>
          <a:prstGeom prst="rect">
            <a:avLst/>
          </a:prstGeom>
          <a:noFill/>
        </p:spPr>
        <p:txBody>
          <a:bodyPr vertOverflow="overflow" vert="horz" wrap="square" rtlCol="0" anchor="t">
            <a:spAutoFit/>
          </a:bodyPr>
          <a:lstStyle/>
          <a:p>
            <a:pPr algn="l"/>
            <a:r>
              <a:rPr lang="en-US">
                <a:solidFill>
                  <a:srgbClr val="C7D2FE"/>
                </a:solidFill>
                <a:latin typeface="Aptos"/>
              </a:rPr>
              <a:t>All markdown files and this PowerPoint deck are available for download</a:t>
            </a:r>
          </a:p>
        </p:txBody>
      </p:sp>
      <p:sp>
        <p:nvSpPr>
          <p:cNvPr id="8" name="Rectangle 7">
            <a:extLst>
              <a:ext uri="{FF2B5EF4-FFF2-40B4-BE49-F238E27FC236}">
                <a16:creationId xmlns:a16="http://schemas.microsoft.com/office/drawing/2014/main" id="{BD46DAF1-139C-42AE-B642-BF1B93CE542F}"/>
              </a:ext>
            </a:extLst>
          </p:cNvPr>
          <p:cNvSpPr/>
          <p:nvPr/>
        </p:nvSpPr>
        <p:spPr>
          <a:xfrm>
            <a:off x="5334000" y="2082800"/>
            <a:ext cx="1524000" cy="38100"/>
          </a:xfrm>
          <a:prstGeom prst="rect">
            <a:avLst/>
          </a:prstGeom>
          <a:solidFill>
            <a:srgbClr val="818CF8"/>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9" name="Rectangle: Rounded Corners 8">
            <a:extLst>
              <a:ext uri="{FF2B5EF4-FFF2-40B4-BE49-F238E27FC236}">
                <a16:creationId xmlns:a16="http://schemas.microsoft.com/office/drawing/2014/main" id="{ADC72CC4-D134-4B51-9BAD-954C438CBB17}"/>
              </a:ext>
            </a:extLst>
          </p:cNvPr>
          <p:cNvSpPr/>
          <p:nvPr/>
        </p:nvSpPr>
        <p:spPr>
          <a:xfrm>
            <a:off x="1016000" y="2413000"/>
            <a:ext cx="4318000" cy="3619500"/>
          </a:xfrm>
          <a:prstGeom prst="roundRect">
            <a:avLst/>
          </a:prstGeom>
          <a:solidFill>
            <a:srgbClr val="4F4FF0"/>
          </a:solidFill>
          <a:ln w="19050" cap="flat" cmpd="sng" algn="ctr">
            <a:solidFill>
              <a:srgbClr val="818CF8"/>
            </a:solid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10" name="TextBox 9">
            <a:extLst>
              <a:ext uri="{FF2B5EF4-FFF2-40B4-BE49-F238E27FC236}">
                <a16:creationId xmlns:a16="http://schemas.microsoft.com/office/drawing/2014/main" id="{3B8BDF27-44B1-431A-9FDE-1C0011EA34EA}"/>
              </a:ext>
            </a:extLst>
          </p:cNvPr>
          <p:cNvSpPr txBox="1"/>
          <p:nvPr/>
        </p:nvSpPr>
        <p:spPr>
          <a:xfrm>
            <a:off x="1651000" y="2768600"/>
            <a:ext cx="3048000" cy="330200"/>
          </a:xfrm>
          <a:prstGeom prst="rect">
            <a:avLst/>
          </a:prstGeom>
          <a:noFill/>
        </p:spPr>
        <p:txBody>
          <a:bodyPr vertOverflow="overflow" vert="horz" wrap="square" rtlCol="0" anchor="t">
            <a:spAutoFit/>
          </a:bodyPr>
          <a:lstStyle/>
          <a:p>
            <a:pPr algn="l"/>
            <a:r>
              <a:rPr lang="en-US" sz="1600" b="1">
                <a:solidFill>
                  <a:srgbClr val="FFFFFF"/>
                </a:solidFill>
                <a:latin typeface="Aptos"/>
              </a:rPr>
              <a:t>Scan to Download</a:t>
            </a:r>
          </a:p>
        </p:txBody>
      </p:sp>
      <p:sp>
        <p:nvSpPr>
          <p:cNvPr id="11" name="Rectangle: Rounded Corners 10">
            <a:extLst>
              <a:ext uri="{FF2B5EF4-FFF2-40B4-BE49-F238E27FC236}">
                <a16:creationId xmlns:a16="http://schemas.microsoft.com/office/drawing/2014/main" id="{91169E6E-45F5-4ECF-BA3A-E4A55BEE0886}"/>
              </a:ext>
            </a:extLst>
          </p:cNvPr>
          <p:cNvSpPr/>
          <p:nvPr/>
        </p:nvSpPr>
        <p:spPr>
          <a:xfrm>
            <a:off x="5842000" y="2413000"/>
            <a:ext cx="5334000" cy="3619500"/>
          </a:xfrm>
          <a:prstGeom prst="roundRect">
            <a:avLst/>
          </a:prstGeom>
          <a:solidFill>
            <a:srgbClr val="4F4FF0"/>
          </a:solidFill>
          <a:ln w="19050" cap="flat" cmpd="sng" algn="ctr">
            <a:solidFill>
              <a:srgbClr val="818CF8"/>
            </a:solid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12" name="TextBox 11">
            <a:extLst>
              <a:ext uri="{FF2B5EF4-FFF2-40B4-BE49-F238E27FC236}">
                <a16:creationId xmlns:a16="http://schemas.microsoft.com/office/drawing/2014/main" id="{292143B8-EF6F-4850-A3FD-E0A931310379}"/>
              </a:ext>
            </a:extLst>
          </p:cNvPr>
          <p:cNvSpPr txBox="1"/>
          <p:nvPr/>
        </p:nvSpPr>
        <p:spPr>
          <a:xfrm>
            <a:off x="6223000" y="2616200"/>
            <a:ext cx="4572000" cy="381000"/>
          </a:xfrm>
          <a:prstGeom prst="rect">
            <a:avLst/>
          </a:prstGeom>
          <a:noFill/>
        </p:spPr>
        <p:txBody>
          <a:bodyPr vertOverflow="overflow" vert="horz" wrap="square" rtlCol="0" anchor="t">
            <a:spAutoFit/>
          </a:bodyPr>
          <a:lstStyle/>
          <a:p>
            <a:pPr algn="l"/>
            <a:r>
              <a:rPr lang="en-US" sz="2200" b="1">
                <a:solidFill>
                  <a:srgbClr val="FFFFFF"/>
                </a:solidFill>
                <a:latin typeface="Georgia"/>
              </a:rPr>
              <a:t>What's Included</a:t>
            </a:r>
          </a:p>
        </p:txBody>
      </p:sp>
      <p:sp>
        <p:nvSpPr>
          <p:cNvPr id="13" name="Rectangle 12">
            <a:extLst>
              <a:ext uri="{FF2B5EF4-FFF2-40B4-BE49-F238E27FC236}">
                <a16:creationId xmlns:a16="http://schemas.microsoft.com/office/drawing/2014/main" id="{931BBBC4-1663-432A-A986-1FDBEC46CA68}"/>
              </a:ext>
            </a:extLst>
          </p:cNvPr>
          <p:cNvSpPr/>
          <p:nvPr/>
        </p:nvSpPr>
        <p:spPr>
          <a:xfrm>
            <a:off x="6223000" y="3073400"/>
            <a:ext cx="762000" cy="25400"/>
          </a:xfrm>
          <a:prstGeom prst="rect">
            <a:avLst/>
          </a:prstGeom>
          <a:solidFill>
            <a:srgbClr val="FFFFFF"/>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pic>
        <p:nvPicPr>
          <p:cNvPr id="14" name="Graphic 14" descr="Markdown files icon"/>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286500" y="3276600"/>
            <a:ext cx="406400" cy="406400"/>
          </a:xfrm>
          <a:prstGeom prst="rect">
            <a:avLst/>
          </a:prstGeom>
        </p:spPr>
      </p:pic>
      <p:pic>
        <p:nvPicPr>
          <p:cNvPr id="15" name="Graphic 15" descr="PowerPoint deck icon"/>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286500" y="4216400"/>
            <a:ext cx="406400" cy="406400"/>
          </a:xfrm>
          <a:prstGeom prst="rect">
            <a:avLst/>
          </a:prstGeom>
        </p:spPr>
      </p:pic>
      <p:pic>
        <p:nvPicPr>
          <p:cNvPr id="16" name="Graphic 16" descr="Download icon"/>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6500" y="5156200"/>
            <a:ext cx="406400" cy="406400"/>
          </a:xfrm>
          <a:prstGeom prst="rect">
            <a:avLst/>
          </a:prstGeom>
        </p:spPr>
      </p:pic>
      <p:sp>
        <p:nvSpPr>
          <p:cNvPr id="17" name="TextBox 16">
            <a:extLst>
              <a:ext uri="{FF2B5EF4-FFF2-40B4-BE49-F238E27FC236}">
                <a16:creationId xmlns:a16="http://schemas.microsoft.com/office/drawing/2014/main" id="{DA159631-D8E4-4344-A052-07B0436D832D}"/>
              </a:ext>
            </a:extLst>
          </p:cNvPr>
          <p:cNvSpPr txBox="1"/>
          <p:nvPr/>
        </p:nvSpPr>
        <p:spPr>
          <a:xfrm>
            <a:off x="6858000" y="3276600"/>
            <a:ext cx="3810000" cy="279400"/>
          </a:xfrm>
          <a:prstGeom prst="rect">
            <a:avLst/>
          </a:prstGeom>
          <a:noFill/>
        </p:spPr>
        <p:txBody>
          <a:bodyPr vertOverflow="overflow" vert="horz" wrap="square" rtlCol="0" anchor="t">
            <a:spAutoFit/>
          </a:bodyPr>
          <a:lstStyle/>
          <a:p>
            <a:pPr algn="l"/>
            <a:r>
              <a:rPr lang="en-US" sz="1600" b="1">
                <a:solidFill>
                  <a:srgbClr val="FFFFFF"/>
                </a:solidFill>
                <a:latin typeface="Aptos"/>
              </a:rPr>
              <a:t>Markdown Files</a:t>
            </a:r>
          </a:p>
        </p:txBody>
      </p:sp>
      <p:sp>
        <p:nvSpPr>
          <p:cNvPr id="18" name="TextBox 17">
            <a:extLst>
              <a:ext uri="{FF2B5EF4-FFF2-40B4-BE49-F238E27FC236}">
                <a16:creationId xmlns:a16="http://schemas.microsoft.com/office/drawing/2014/main" id="{01BBCC51-5872-492C-ACD6-BD5603D86EC8}"/>
              </a:ext>
            </a:extLst>
          </p:cNvPr>
          <p:cNvSpPr txBox="1"/>
          <p:nvPr/>
        </p:nvSpPr>
        <p:spPr>
          <a:xfrm>
            <a:off x="6858000" y="3556000"/>
            <a:ext cx="4191000" cy="482600"/>
          </a:xfrm>
          <a:prstGeom prst="rect">
            <a:avLst/>
          </a:prstGeom>
          <a:noFill/>
        </p:spPr>
        <p:txBody>
          <a:bodyPr vertOverflow="overflow" vert="horz" wrap="square" rtlCol="0" anchor="t">
            <a:spAutoFit/>
          </a:bodyPr>
          <a:lstStyle/>
          <a:p>
            <a:pPr algn="l"/>
            <a:r>
              <a:rPr lang="en-US" sz="1400" b="1" dirty="0">
                <a:solidFill>
                  <a:srgbClr val="D8E7FF"/>
                </a:solidFill>
                <a:latin typeface="Aptos"/>
              </a:rPr>
              <a:t>All workshop prompts, guides, and reference materials</a:t>
            </a:r>
          </a:p>
        </p:txBody>
      </p:sp>
      <p:sp>
        <p:nvSpPr>
          <p:cNvPr id="19" name="TextBox 18">
            <a:extLst>
              <a:ext uri="{FF2B5EF4-FFF2-40B4-BE49-F238E27FC236}">
                <a16:creationId xmlns:a16="http://schemas.microsoft.com/office/drawing/2014/main" id="{F57C110F-D9F7-43F6-8B59-7B32355F0CA4}"/>
              </a:ext>
            </a:extLst>
          </p:cNvPr>
          <p:cNvSpPr txBox="1"/>
          <p:nvPr/>
        </p:nvSpPr>
        <p:spPr>
          <a:xfrm>
            <a:off x="6858000" y="4216400"/>
            <a:ext cx="3810000" cy="279400"/>
          </a:xfrm>
          <a:prstGeom prst="rect">
            <a:avLst/>
          </a:prstGeom>
          <a:noFill/>
        </p:spPr>
        <p:txBody>
          <a:bodyPr vertOverflow="overflow" vert="horz" wrap="square" rtlCol="0" anchor="t">
            <a:spAutoFit/>
          </a:bodyPr>
          <a:lstStyle/>
          <a:p>
            <a:pPr algn="l"/>
            <a:r>
              <a:rPr lang="en-US" sz="1600" b="1">
                <a:solidFill>
                  <a:srgbClr val="FFFFFF"/>
                </a:solidFill>
                <a:latin typeface="Aptos"/>
              </a:rPr>
              <a:t>PowerPoint Deck</a:t>
            </a:r>
          </a:p>
        </p:txBody>
      </p:sp>
      <p:sp>
        <p:nvSpPr>
          <p:cNvPr id="20" name="TextBox 19">
            <a:extLst>
              <a:ext uri="{FF2B5EF4-FFF2-40B4-BE49-F238E27FC236}">
                <a16:creationId xmlns:a16="http://schemas.microsoft.com/office/drawing/2014/main" id="{BE3EF59C-FF0A-404D-99A7-C5E66BBD8B34}"/>
              </a:ext>
            </a:extLst>
          </p:cNvPr>
          <p:cNvSpPr txBox="1"/>
          <p:nvPr/>
        </p:nvSpPr>
        <p:spPr>
          <a:xfrm>
            <a:off x="6858000" y="4495800"/>
            <a:ext cx="4191000" cy="482600"/>
          </a:xfrm>
          <a:prstGeom prst="rect">
            <a:avLst/>
          </a:prstGeom>
          <a:noFill/>
        </p:spPr>
        <p:txBody>
          <a:bodyPr vertOverflow="overflow" vert="horz" wrap="square" rtlCol="0" anchor="t">
            <a:spAutoFit/>
          </a:bodyPr>
          <a:lstStyle/>
          <a:p>
            <a:pPr algn="l"/>
            <a:r>
              <a:rPr lang="en-US" sz="1400" b="1" dirty="0">
                <a:solidFill>
                  <a:srgbClr val="D8E7FF"/>
                </a:solidFill>
                <a:latin typeface="Aptos"/>
              </a:rPr>
              <a:t>This complete slide deck for your reference</a:t>
            </a:r>
          </a:p>
        </p:txBody>
      </p:sp>
      <p:sp>
        <p:nvSpPr>
          <p:cNvPr id="21" name="TextBox 20">
            <a:extLst>
              <a:ext uri="{FF2B5EF4-FFF2-40B4-BE49-F238E27FC236}">
                <a16:creationId xmlns:a16="http://schemas.microsoft.com/office/drawing/2014/main" id="{81DA6C9A-B0D8-49E8-A640-C8C520B91593}"/>
              </a:ext>
            </a:extLst>
          </p:cNvPr>
          <p:cNvSpPr txBox="1"/>
          <p:nvPr/>
        </p:nvSpPr>
        <p:spPr>
          <a:xfrm>
            <a:off x="6858000" y="5156200"/>
            <a:ext cx="3810000" cy="279400"/>
          </a:xfrm>
          <a:prstGeom prst="rect">
            <a:avLst/>
          </a:prstGeom>
          <a:noFill/>
        </p:spPr>
        <p:txBody>
          <a:bodyPr vertOverflow="overflow" vert="horz" wrap="square" rtlCol="0" anchor="t">
            <a:spAutoFit/>
          </a:bodyPr>
          <a:lstStyle/>
          <a:p>
            <a:pPr algn="l"/>
            <a:r>
              <a:rPr lang="en-US" sz="1600" b="1">
                <a:solidFill>
                  <a:srgbClr val="FFFFFF"/>
                </a:solidFill>
                <a:latin typeface="Aptos"/>
              </a:rPr>
              <a:t>One-Click Download</a:t>
            </a:r>
          </a:p>
        </p:txBody>
      </p:sp>
      <p:sp>
        <p:nvSpPr>
          <p:cNvPr id="22" name="TextBox 21">
            <a:extLst>
              <a:ext uri="{FF2B5EF4-FFF2-40B4-BE49-F238E27FC236}">
                <a16:creationId xmlns:a16="http://schemas.microsoft.com/office/drawing/2014/main" id="{6BEF587E-7ABA-45C7-9F96-1E787211F9F5}"/>
              </a:ext>
            </a:extLst>
          </p:cNvPr>
          <p:cNvSpPr txBox="1"/>
          <p:nvPr/>
        </p:nvSpPr>
        <p:spPr>
          <a:xfrm>
            <a:off x="6858000" y="5435600"/>
            <a:ext cx="4191000" cy="482600"/>
          </a:xfrm>
          <a:prstGeom prst="rect">
            <a:avLst/>
          </a:prstGeom>
          <a:noFill/>
        </p:spPr>
        <p:txBody>
          <a:bodyPr vertOverflow="overflow" vert="horz" wrap="square" rtlCol="0" anchor="t">
            <a:spAutoFit/>
          </a:bodyPr>
          <a:lstStyle/>
          <a:p>
            <a:pPr algn="l"/>
            <a:r>
              <a:rPr lang="en-US" sz="1400" b="1" dirty="0">
                <a:solidFill>
                  <a:srgbClr val="D8E7FF"/>
                </a:solidFill>
                <a:latin typeface="Aptos"/>
              </a:rPr>
              <a:t>Visit the link or scan the QR code to get everything</a:t>
            </a:r>
          </a:p>
        </p:txBody>
      </p:sp>
      <p:sp>
        <p:nvSpPr>
          <p:cNvPr id="23" name="Rectangle 22">
            <a:extLst>
              <a:ext uri="{FF2B5EF4-FFF2-40B4-BE49-F238E27FC236}">
                <a16:creationId xmlns:a16="http://schemas.microsoft.com/office/drawing/2014/main" id="{3F012999-F8F5-41A7-9ED7-4D19D9EA268A}"/>
              </a:ext>
            </a:extLst>
          </p:cNvPr>
          <p:cNvSpPr/>
          <p:nvPr/>
        </p:nvSpPr>
        <p:spPr>
          <a:xfrm>
            <a:off x="2286000" y="6375400"/>
            <a:ext cx="63500" cy="317500"/>
          </a:xfrm>
          <a:prstGeom prst="rect">
            <a:avLst/>
          </a:prstGeom>
          <a:solidFill>
            <a:srgbClr val="818CF8"/>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25" name="Rectangle: Rounded Corners 24">
            <a:extLst>
              <a:ext uri="{FF2B5EF4-FFF2-40B4-BE49-F238E27FC236}">
                <a16:creationId xmlns:a16="http://schemas.microsoft.com/office/drawing/2014/main" id="{FEB7F097-AF48-4996-BA76-2D49576ACC69}"/>
              </a:ext>
            </a:extLst>
          </p:cNvPr>
          <p:cNvSpPr/>
          <p:nvPr/>
        </p:nvSpPr>
        <p:spPr>
          <a:xfrm>
            <a:off x="1879600" y="3136900"/>
            <a:ext cx="2603500" cy="2603500"/>
          </a:xfrm>
          <a:prstGeom prst="roundRect">
            <a:avLst/>
          </a:prstGeom>
          <a:solidFill>
            <a:srgbClr val="FFFFFF"/>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24" name="TextBox 23">
            <a:extLst>
              <a:ext uri="{FF2B5EF4-FFF2-40B4-BE49-F238E27FC236}">
                <a16:creationId xmlns:a16="http://schemas.microsoft.com/office/drawing/2014/main" id="{43BFC7A7-EE1D-49CD-B87E-81047819CDCE}"/>
              </a:ext>
            </a:extLst>
          </p:cNvPr>
          <p:cNvSpPr txBox="1"/>
          <p:nvPr/>
        </p:nvSpPr>
        <p:spPr>
          <a:xfrm>
            <a:off x="2476500" y="6375400"/>
            <a:ext cx="7366000" cy="304800"/>
          </a:xfrm>
          <a:prstGeom prst="rect">
            <a:avLst/>
          </a:prstGeom>
          <a:noFill/>
        </p:spPr>
        <p:txBody>
          <a:bodyPr vertOverflow="overflow" vert="horz" wrap="square" rtlCol="0" anchor="t">
            <a:spAutoFit/>
          </a:bodyPr>
          <a:lstStyle/>
          <a:p>
            <a:pPr algn="l"/>
            <a:r>
              <a:rPr lang="en-US" sz="1600">
                <a:solidFill>
                  <a:srgbClr val="FFFFFF"/>
                </a:solidFill>
                <a:latin typeface="Aptos"/>
              </a:rPr>
              <a:t>https://EvolveAiInstitute.com/multi-agent/</a:t>
            </a:r>
          </a:p>
        </p:txBody>
      </p:sp>
      <p:pic>
        <p:nvPicPr>
          <p:cNvPr id="26" name="Picture 25" descr="QR Code">
            <a:extLst>
              <a:ext uri="{FF2B5EF4-FFF2-40B4-BE49-F238E27FC236}">
                <a16:creationId xmlns:a16="http://schemas.microsoft.com/office/drawing/2014/main" id="{FF3637F2-17FC-9A49-E94A-1ADAE8F5B678}"/>
              </a:ext>
            </a:extLst>
          </p:cNvPr>
          <p:cNvPicPr>
            <a:picLocks noChangeAspect="1"/>
          </p:cNvPicPr>
          <p:nvPr/>
        </p:nvPicPr>
        <p:blipFill>
          <a:blip r:embed="rId5"/>
          <a:stretch>
            <a:fillRect/>
          </a:stretch>
        </p:blipFill>
        <p:spPr>
          <a:xfrm>
            <a:off x="2032357" y="3308528"/>
            <a:ext cx="2313555" cy="2313555"/>
          </a:xfrm>
          <a:prstGeom prst="rect">
            <a:avLst/>
          </a:prstGeom>
        </p:spPr>
      </p:pic>
    </p:spTree>
    <p:extLst>
      <p:ext uri="{BB962C8B-B14F-4D97-AF65-F5344CB8AC3E}">
        <p14:creationId xmlns:p14="http://schemas.microsoft.com/office/powerpoint/2010/main" val="544638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descr="The Challenge category label" title="Section badge"/>
          <p:cNvSpPr/>
          <p:nvPr/>
        </p:nvSpPr>
        <p:spPr>
          <a:xfrm>
            <a:off x="5367559" y="508000"/>
            <a:ext cx="1456881" cy="302955"/>
          </a:xfrm>
          <a:prstGeom prst="roundRect">
            <a:avLst>
              <a:gd name="adj" fmla="val 50000"/>
            </a:avLst>
          </a:prstGeom>
          <a:solidFill>
            <a:srgbClr val="E0E7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4338CA"/>
                </a:solidFill>
                <a:latin typeface="Aptos"/>
              </a:rPr>
              <a:t>THE CHALLENGE</a:t>
            </a:r>
          </a:p>
        </p:txBody>
      </p:sp>
      <p:sp>
        <p:nvSpPr>
          <p:cNvPr id="3" name="TextBox 2" descr="Coding Alone is Harder" title="Slide title"/>
          <p:cNvSpPr txBox="1"/>
          <p:nvPr/>
        </p:nvSpPr>
        <p:spPr>
          <a:xfrm>
            <a:off x="2794000" y="965200"/>
            <a:ext cx="6604000" cy="584775"/>
          </a:xfrm>
          <a:prstGeom prst="rect">
            <a:avLst/>
          </a:prstGeom>
          <a:noFill/>
        </p:spPr>
        <p:txBody>
          <a:bodyPr wrap="square" lIns="0" tIns="0" rIns="0" bIns="0">
            <a:spAutoFit/>
          </a:bodyPr>
          <a:lstStyle/>
          <a:p>
            <a:pPr algn="ctr"/>
            <a:r>
              <a:rPr sz="3800" b="1" dirty="0">
                <a:solidFill>
                  <a:srgbClr val="1A1A2E"/>
                </a:solidFill>
                <a:latin typeface="Georgia"/>
              </a:rPr>
              <a:t>The Faculty Time Crunch</a:t>
            </a:r>
          </a:p>
        </p:txBody>
      </p:sp>
      <p:sp>
        <p:nvSpPr>
          <p:cNvPr id="4" name="Oval 3" descr="Step 1" title="Step number"/>
          <p:cNvSpPr/>
          <p:nvPr/>
        </p:nvSpPr>
        <p:spPr>
          <a:xfrm>
            <a:off x="1456679" y="1930975"/>
            <a:ext cx="160042" cy="389513"/>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1</a:t>
            </a:r>
          </a:p>
        </p:txBody>
      </p:sp>
      <p:sp>
        <p:nvSpPr>
          <p:cNvPr id="5" name="Rounded Rectangle 4"/>
          <p:cNvSpPr/>
          <p:nvPr/>
        </p:nvSpPr>
        <p:spPr>
          <a:xfrm>
            <a:off x="1143000" y="2565975"/>
            <a:ext cx="3302000" cy="2159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descr="Searching Docs Alone" title="Challenge title"/>
          <p:cNvSpPr txBox="1"/>
          <p:nvPr/>
        </p:nvSpPr>
        <p:spPr>
          <a:xfrm>
            <a:off x="1333500" y="2756475"/>
            <a:ext cx="2921000" cy="261610"/>
          </a:xfrm>
          <a:prstGeom prst="rect">
            <a:avLst/>
          </a:prstGeom>
          <a:noFill/>
        </p:spPr>
        <p:txBody>
          <a:bodyPr wrap="square" lIns="0" tIns="0" rIns="0" bIns="0">
            <a:spAutoFit/>
          </a:bodyPr>
          <a:lstStyle/>
          <a:p>
            <a:pPr algn="l">
              <a:spcAft>
                <a:spcPts val="200"/>
              </a:spcAft>
            </a:pPr>
            <a:r>
              <a:rPr sz="1700" b="1" dirty="0">
                <a:solidFill>
                  <a:srgbClr val="1A1A2E"/>
                </a:solidFill>
                <a:latin typeface="Aptos"/>
              </a:rPr>
              <a:t>Course Prep Overload</a:t>
            </a:r>
          </a:p>
        </p:txBody>
      </p:sp>
      <p:sp>
        <p:nvSpPr>
          <p:cNvPr id="7" name="TextBox 6" descr="Jumping between tabs, Stack Overflow, and outdated tutorials" title="Challenge description"/>
          <p:cNvSpPr txBox="1"/>
          <p:nvPr/>
        </p:nvSpPr>
        <p:spPr>
          <a:xfrm>
            <a:off x="1333500" y="3200975"/>
            <a:ext cx="2921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Syllabi, assignments, and rubrics consume hours every semester</a:t>
            </a:r>
          </a:p>
        </p:txBody>
      </p:sp>
      <p:sp>
        <p:nvSpPr>
          <p:cNvPr id="8" name="Oval 7" descr="Step 2" title="Step number"/>
          <p:cNvSpPr/>
          <p:nvPr/>
        </p:nvSpPr>
        <p:spPr>
          <a:xfrm>
            <a:off x="5054764" y="1930975"/>
            <a:ext cx="202871" cy="389513"/>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2</a:t>
            </a:r>
          </a:p>
        </p:txBody>
      </p:sp>
      <p:sp>
        <p:nvSpPr>
          <p:cNvPr id="9" name="Rounded Rectangle 8"/>
          <p:cNvSpPr/>
          <p:nvPr/>
        </p:nvSpPr>
        <p:spPr>
          <a:xfrm>
            <a:off x="4762500" y="2565975"/>
            <a:ext cx="3302000" cy="2159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descr="Writing Everything by Hand" title="Challenge title"/>
          <p:cNvSpPr txBox="1"/>
          <p:nvPr/>
        </p:nvSpPr>
        <p:spPr>
          <a:xfrm>
            <a:off x="4953000" y="2756475"/>
            <a:ext cx="2921000" cy="261610"/>
          </a:xfrm>
          <a:prstGeom prst="rect">
            <a:avLst/>
          </a:prstGeom>
          <a:noFill/>
        </p:spPr>
        <p:txBody>
          <a:bodyPr wrap="square" lIns="0" tIns="0" rIns="0" bIns="0">
            <a:spAutoFit/>
          </a:bodyPr>
          <a:lstStyle/>
          <a:p>
            <a:pPr algn="l">
              <a:spcAft>
                <a:spcPts val="200"/>
              </a:spcAft>
            </a:pPr>
            <a:r>
              <a:rPr sz="1700" b="1" dirty="0">
                <a:solidFill>
                  <a:srgbClr val="1A1A2E"/>
                </a:solidFill>
                <a:latin typeface="Aptos"/>
              </a:rPr>
              <a:t>Research Meets Teaching</a:t>
            </a:r>
          </a:p>
        </p:txBody>
      </p:sp>
      <p:sp>
        <p:nvSpPr>
          <p:cNvPr id="11" name="TextBox 10" descr="Typing every line of boilerplate without help or shortcuts" title="Challenge description"/>
          <p:cNvSpPr txBox="1"/>
          <p:nvPr/>
        </p:nvSpPr>
        <p:spPr>
          <a:xfrm>
            <a:off x="4953000" y="3200975"/>
            <a:ext cx="2921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Balancing publishing, grants, and quality instruction</a:t>
            </a:r>
          </a:p>
        </p:txBody>
      </p:sp>
      <p:sp>
        <p:nvSpPr>
          <p:cNvPr id="12" name="Oval 11" descr="Step 3" title="Step number"/>
          <p:cNvSpPr/>
          <p:nvPr/>
        </p:nvSpPr>
        <p:spPr>
          <a:xfrm>
            <a:off x="8674264" y="1930975"/>
            <a:ext cx="202871" cy="389513"/>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3</a:t>
            </a:r>
          </a:p>
        </p:txBody>
      </p:sp>
      <p:sp>
        <p:nvSpPr>
          <p:cNvPr id="13" name="Rounded Rectangle 12"/>
          <p:cNvSpPr/>
          <p:nvPr/>
        </p:nvSpPr>
        <p:spPr>
          <a:xfrm>
            <a:off x="8382000" y="2565975"/>
            <a:ext cx="3302000" cy="2159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descr="Debugging Without Context" title="Challenge title"/>
          <p:cNvSpPr txBox="1"/>
          <p:nvPr/>
        </p:nvSpPr>
        <p:spPr>
          <a:xfrm>
            <a:off x="8572500" y="2756475"/>
            <a:ext cx="2921000" cy="261610"/>
          </a:xfrm>
          <a:prstGeom prst="rect">
            <a:avLst/>
          </a:prstGeom>
          <a:noFill/>
        </p:spPr>
        <p:txBody>
          <a:bodyPr wrap="square" lIns="0" tIns="0" rIns="0" bIns="0">
            <a:spAutoFit/>
          </a:bodyPr>
          <a:lstStyle/>
          <a:p>
            <a:pPr algn="l">
              <a:spcAft>
                <a:spcPts val="200"/>
              </a:spcAft>
            </a:pPr>
            <a:r>
              <a:rPr sz="1700" b="1" dirty="0">
                <a:solidFill>
                  <a:srgbClr val="1A1A2E"/>
                </a:solidFill>
                <a:latin typeface="Aptos"/>
              </a:rPr>
              <a:t>Keeping Up with AI Tools</a:t>
            </a:r>
          </a:p>
        </p:txBody>
      </p:sp>
      <p:sp>
        <p:nvSpPr>
          <p:cNvPr id="15" name="TextBox 14" descr="Staring at error messages with no one to explain what went wrong" title="Challenge description"/>
          <p:cNvSpPr txBox="1"/>
          <p:nvPr/>
        </p:nvSpPr>
        <p:spPr>
          <a:xfrm>
            <a:off x="8572500" y="3200975"/>
            <a:ext cx="2921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Technology evolves fast with little institutional support</a:t>
            </a:r>
          </a:p>
        </p:txBody>
      </p:sp>
      <p:sp>
        <p:nvSpPr>
          <p:cNvPr id="16" name="Rectangle 15"/>
          <p:cNvSpPr/>
          <p:nvPr/>
        </p:nvSpPr>
        <p:spPr>
          <a:xfrm>
            <a:off x="2286000" y="5042475"/>
            <a:ext cx="63500" cy="5080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descr="What if your editor could think with you?" title="Key question"/>
          <p:cNvSpPr txBox="1"/>
          <p:nvPr/>
        </p:nvSpPr>
        <p:spPr>
          <a:xfrm>
            <a:off x="2476500" y="5042475"/>
            <a:ext cx="7429500" cy="304250"/>
          </a:xfrm>
          <a:prstGeom prst="rect">
            <a:avLst/>
          </a:prstGeom>
          <a:noFill/>
        </p:spPr>
        <p:txBody>
          <a:bodyPr wrap="square" lIns="0" tIns="0" rIns="0" bIns="0">
            <a:spAutoFit/>
          </a:bodyPr>
          <a:lstStyle/>
          <a:p>
            <a:pPr>
              <a:lnSpc>
                <a:spcPct val="150000"/>
              </a:lnSpc>
            </a:pPr>
            <a:r>
              <a:rPr sz="1500" i="1" dirty="0">
                <a:solidFill>
                  <a:srgbClr val="4338CA"/>
                </a:solidFill>
                <a:latin typeface="Georgia"/>
              </a:rPr>
              <a:t>What if AI could handle the busywork?</a:t>
            </a:r>
          </a:p>
        </p:txBody>
      </p:sp>
      <p:sp>
        <p:nvSpPr>
          <p:cNvPr id="18" name="Rectangle 17"/>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470904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E1B4B">
            <a:alpha val="100000"/>
          </a:srgbClr>
        </a:solidFill>
        <a:effectLst/>
      </p:bgPr>
    </p:bg>
    <p:spTree>
      <p:nvGrpSpPr>
        <p:cNvPr id="1" name=""/>
        <p:cNvGrpSpPr/>
        <p:nvPr/>
      </p:nvGrpSpPr>
      <p:grpSpPr>
        <a:xfrm>
          <a:off x="0" y="0"/>
          <a:ext cx="0" cy="0"/>
          <a:chOff x="0" y="0"/>
          <a:chExt cx="0" cy="0"/>
        </a:xfrm>
      </p:grpSpPr>
      <p:sp>
        <p:nvSpPr>
          <p:cNvPr id="2" name="Rectangle: Rounded Corners 1" descr="The Secret Weapon category label" title="Section badge">
            <a:extLst>
              <a:ext uri="{FF2B5EF4-FFF2-40B4-BE49-F238E27FC236}">
                <a16:creationId xmlns:a16="http://schemas.microsoft.com/office/drawing/2014/main" id="{2A47F3CC-98AB-4781-9F3D-34E729F6E754}"/>
              </a:ext>
            </a:extLst>
          </p:cNvPr>
          <p:cNvSpPr/>
          <p:nvPr/>
        </p:nvSpPr>
        <p:spPr>
          <a:xfrm>
            <a:off x="4508500" y="375840"/>
            <a:ext cx="3175000" cy="340519"/>
          </a:xfrm>
          <a:prstGeom prst="roundRect">
            <a:avLst/>
          </a:prstGeom>
          <a:solidFill>
            <a:srgbClr val="312E81"/>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ctr" anchorCtr="0">
            <a:spAutoFit/>
          </a:bodyPr>
          <a:lstStyle/>
          <a:p>
            <a:pPr algn="l"/>
            <a:r>
              <a:rPr lang="en-US" sz="1400" b="1">
                <a:solidFill>
                  <a:srgbClr val="E0E7FF"/>
                </a:solidFill>
                <a:latin typeface="Aptos"/>
              </a:rPr>
              <a:t>THE SECRET WEAPON</a:t>
            </a:r>
          </a:p>
        </p:txBody>
      </p:sp>
      <p:sp>
        <p:nvSpPr>
          <p:cNvPr id="3" name="TextBox 2" descr="Three AIs. One Conversation. Unstoppable." title="Slide title">
            <a:extLst>
              <a:ext uri="{FF2B5EF4-FFF2-40B4-BE49-F238E27FC236}">
                <a16:creationId xmlns:a16="http://schemas.microsoft.com/office/drawing/2014/main" id="{24C67033-B7AB-499B-A936-1728ED19666A}"/>
              </a:ext>
            </a:extLst>
          </p:cNvPr>
          <p:cNvSpPr txBox="1"/>
          <p:nvPr/>
        </p:nvSpPr>
        <p:spPr>
          <a:xfrm>
            <a:off x="1651000" y="863600"/>
            <a:ext cx="8890000" cy="1754326"/>
          </a:xfrm>
          <a:prstGeom prst="rect">
            <a:avLst/>
          </a:prstGeom>
          <a:noFill/>
        </p:spPr>
        <p:txBody>
          <a:bodyPr vertOverflow="overflow" vert="horz" wrap="square" rtlCol="0" anchor="t">
            <a:spAutoFit/>
          </a:bodyPr>
          <a:lstStyle/>
          <a:p>
            <a:pPr algn="l"/>
            <a:r>
              <a:rPr lang="en-US" sz="3600" b="1">
                <a:solidFill>
                  <a:srgbClr val="FFFFFF"/>
                </a:solidFill>
                <a:latin typeface="Georgia"/>
              </a:rPr>
              <a:t>Three AIs.
One Conversation.
Unstoppable.</a:t>
            </a:r>
          </a:p>
        </p:txBody>
      </p:sp>
      <p:sp>
        <p:nvSpPr>
          <p:cNvPr id="4" name="TextBox 3" descr="You thought ChatGPT was powerful? Imagine three AI minds collaborating on your code." title="Hook statement">
            <a:extLst>
              <a:ext uri="{FF2B5EF4-FFF2-40B4-BE49-F238E27FC236}">
                <a16:creationId xmlns:a16="http://schemas.microsoft.com/office/drawing/2014/main" id="{9905881C-CB14-40D0-8EB4-0FF4C0722009}"/>
              </a:ext>
            </a:extLst>
          </p:cNvPr>
          <p:cNvSpPr txBox="1"/>
          <p:nvPr/>
        </p:nvSpPr>
        <p:spPr>
          <a:xfrm>
            <a:off x="1778000" y="2694125"/>
            <a:ext cx="8636000" cy="426207"/>
          </a:xfrm>
          <a:prstGeom prst="rect">
            <a:avLst/>
          </a:prstGeom>
          <a:noFill/>
        </p:spPr>
        <p:txBody>
          <a:bodyPr vertOverflow="overflow" vert="horz" wrap="square" rtlCol="0" anchor="t">
            <a:spAutoFit/>
          </a:bodyPr>
          <a:lstStyle/>
          <a:p>
            <a:pPr algn="ctr">
              <a:lnSpc>
                <a:spcPct val="150000"/>
              </a:lnSpc>
            </a:pPr>
            <a:r>
              <a:rPr sz="1600" dirty="0">
                <a:solidFill>
                  <a:srgbClr val="E0E7FF"/>
                </a:solidFill>
                <a:latin typeface="Aptos"/>
              </a:rPr>
              <a:t>You thought ChatGPT was powerful? Imagine three AI minds collaborating on your course work.</a:t>
            </a:r>
          </a:p>
        </p:txBody>
      </p:sp>
      <p:sp>
        <p:nvSpPr>
          <p:cNvPr id="5" name="Rectangle: Rounded Corners 4">
            <a:extLst>
              <a:ext uri="{FF2B5EF4-FFF2-40B4-BE49-F238E27FC236}">
                <a16:creationId xmlns:a16="http://schemas.microsoft.com/office/drawing/2014/main" id="{01B1F628-E157-40DB-9D72-69B7AA72848B}"/>
              </a:ext>
            </a:extLst>
          </p:cNvPr>
          <p:cNvSpPr/>
          <p:nvPr/>
        </p:nvSpPr>
        <p:spPr>
          <a:xfrm>
            <a:off x="914400" y="3556000"/>
            <a:ext cx="3048000" cy="1968500"/>
          </a:xfrm>
          <a:prstGeom prst="roundRect">
            <a:avLst/>
          </a:prstGeom>
          <a:solidFill>
            <a:srgbClr val="312E81"/>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6" name="Rectangle 5">
            <a:extLst>
              <a:ext uri="{FF2B5EF4-FFF2-40B4-BE49-F238E27FC236}">
                <a16:creationId xmlns:a16="http://schemas.microsoft.com/office/drawing/2014/main" id="{BF18042C-343D-4110-A766-7B61CF4F6BEA}"/>
              </a:ext>
            </a:extLst>
          </p:cNvPr>
          <p:cNvSpPr/>
          <p:nvPr/>
        </p:nvSpPr>
        <p:spPr>
          <a:xfrm>
            <a:off x="1016000" y="3708400"/>
            <a:ext cx="2844800" cy="50800"/>
          </a:xfrm>
          <a:prstGeom prst="rect">
            <a:avLst/>
          </a:prstGeom>
          <a:solidFill>
            <a:srgbClr val="818CF8"/>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7" name="TextBox 6" descr="Light bulb icon for ChatGPT" title="Icon">
            <a:extLst>
              <a:ext uri="{FF2B5EF4-FFF2-40B4-BE49-F238E27FC236}">
                <a16:creationId xmlns:a16="http://schemas.microsoft.com/office/drawing/2014/main" id="{DD698C2E-120C-4616-93BE-6C04F99F8F75}"/>
              </a:ext>
            </a:extLst>
          </p:cNvPr>
          <p:cNvSpPr txBox="1"/>
          <p:nvPr/>
        </p:nvSpPr>
        <p:spPr>
          <a:xfrm>
            <a:off x="1016000" y="3657600"/>
            <a:ext cx="2844800" cy="369332"/>
          </a:xfrm>
          <a:prstGeom prst="rect">
            <a:avLst/>
          </a:prstGeom>
          <a:noFill/>
        </p:spPr>
        <p:txBody>
          <a:bodyPr vertOverflow="overflow" vert="horz" wrap="square" rtlCol="0" anchor="t">
            <a:spAutoFit/>
          </a:bodyPr>
          <a:lstStyle/>
          <a:p>
            <a:pPr algn="l"/>
            <a:r>
              <a:rPr lang="en-US"/>
              <a:t>💡</a:t>
            </a:r>
          </a:p>
        </p:txBody>
      </p:sp>
      <p:sp>
        <p:nvSpPr>
          <p:cNvPr id="8" name="TextBox 7" descr="ChatGPT Codex" title="AI agent name">
            <a:extLst>
              <a:ext uri="{FF2B5EF4-FFF2-40B4-BE49-F238E27FC236}">
                <a16:creationId xmlns:a16="http://schemas.microsoft.com/office/drawing/2014/main" id="{38D90811-D37E-4043-8790-6583CBAEB597}"/>
              </a:ext>
            </a:extLst>
          </p:cNvPr>
          <p:cNvSpPr txBox="1"/>
          <p:nvPr/>
        </p:nvSpPr>
        <p:spPr>
          <a:xfrm>
            <a:off x="1016000" y="4013200"/>
            <a:ext cx="2844800" cy="338554"/>
          </a:xfrm>
          <a:prstGeom prst="rect">
            <a:avLst/>
          </a:prstGeom>
          <a:noFill/>
        </p:spPr>
        <p:txBody>
          <a:bodyPr vertOverflow="overflow" vert="horz" wrap="square" rtlCol="0" anchor="t">
            <a:spAutoFit/>
          </a:bodyPr>
          <a:lstStyle/>
          <a:p>
            <a:pPr algn="l"/>
            <a:r>
              <a:rPr lang="en-US" sz="1600" b="1">
                <a:solidFill>
                  <a:srgbClr val="FFFFFF"/>
                </a:solidFill>
                <a:latin typeface="Aptos"/>
              </a:rPr>
              <a:t>ChatGPT Codex</a:t>
            </a:r>
          </a:p>
        </p:txBody>
      </p:sp>
      <p:sp>
        <p:nvSpPr>
          <p:cNvPr id="9" name="TextBox 8" descr="The Idea Machine" title="Agent role">
            <a:extLst>
              <a:ext uri="{FF2B5EF4-FFF2-40B4-BE49-F238E27FC236}">
                <a16:creationId xmlns:a16="http://schemas.microsoft.com/office/drawing/2014/main" id="{39B1517F-97E9-4AB0-98C8-04CDD43B40F4}"/>
              </a:ext>
            </a:extLst>
          </p:cNvPr>
          <p:cNvSpPr txBox="1"/>
          <p:nvPr/>
        </p:nvSpPr>
        <p:spPr>
          <a:xfrm>
            <a:off x="1016000" y="4343400"/>
            <a:ext cx="2844800" cy="307777"/>
          </a:xfrm>
          <a:prstGeom prst="rect">
            <a:avLst/>
          </a:prstGeom>
          <a:noFill/>
        </p:spPr>
        <p:txBody>
          <a:bodyPr vertOverflow="overflow" vert="horz" wrap="square" rtlCol="0" anchor="t">
            <a:spAutoFit/>
          </a:bodyPr>
          <a:lstStyle/>
          <a:p>
            <a:pPr algn="l"/>
            <a:r>
              <a:rPr lang="en-US" sz="1400" b="1">
                <a:solidFill>
                  <a:srgbClr val="E0E7FF"/>
                </a:solidFill>
                <a:latin typeface="Aptos"/>
              </a:rPr>
              <a:t>The Idea Machine</a:t>
            </a:r>
          </a:p>
        </p:txBody>
      </p:sp>
      <p:sp>
        <p:nvSpPr>
          <p:cNvPr id="10" name="TextBox 9" descr="Fast code generation and creative solutions" title="Agent capability">
            <a:extLst>
              <a:ext uri="{FF2B5EF4-FFF2-40B4-BE49-F238E27FC236}">
                <a16:creationId xmlns:a16="http://schemas.microsoft.com/office/drawing/2014/main" id="{842F5CB0-EE2E-41DB-A79C-A8AAF32B88AB}"/>
              </a:ext>
            </a:extLst>
          </p:cNvPr>
          <p:cNvSpPr txBox="1"/>
          <p:nvPr/>
        </p:nvSpPr>
        <p:spPr>
          <a:xfrm>
            <a:off x="1016000" y="4622800"/>
            <a:ext cx="2844800" cy="707630"/>
          </a:xfrm>
          <a:prstGeom prst="rect">
            <a:avLst/>
          </a:prstGeom>
          <a:noFill/>
        </p:spPr>
        <p:txBody>
          <a:bodyPr vertOverflow="overflow" vert="horz" wrap="square" rtlCol="0" anchor="t">
            <a:spAutoFit/>
          </a:bodyPr>
          <a:lstStyle/>
          <a:p>
            <a:pPr algn="ctr">
              <a:lnSpc>
                <a:spcPct val="150000"/>
              </a:lnSpc>
            </a:pPr>
            <a:r>
              <a:rPr sz="1400" dirty="0">
                <a:solidFill>
                  <a:srgbClr val="C7D2FE"/>
                </a:solidFill>
                <a:latin typeface="Aptos"/>
              </a:rPr>
              <a:t>Rapid drafting of syllabi, prompts, and course content</a:t>
            </a:r>
          </a:p>
        </p:txBody>
      </p:sp>
      <p:sp>
        <p:nvSpPr>
          <p:cNvPr id="11" name="Rectangle: Rounded Corners 10">
            <a:extLst>
              <a:ext uri="{FF2B5EF4-FFF2-40B4-BE49-F238E27FC236}">
                <a16:creationId xmlns:a16="http://schemas.microsoft.com/office/drawing/2014/main" id="{588BD928-B3A5-4B43-A637-1AAD9B72716F}"/>
              </a:ext>
            </a:extLst>
          </p:cNvPr>
          <p:cNvSpPr/>
          <p:nvPr/>
        </p:nvSpPr>
        <p:spPr>
          <a:xfrm>
            <a:off x="4191000" y="3492500"/>
            <a:ext cx="3810000" cy="1968500"/>
          </a:xfrm>
          <a:prstGeom prst="roundRect">
            <a:avLst/>
          </a:prstGeom>
          <a:solidFill>
            <a:srgbClr val="4338CA"/>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12" name="Rectangle 11">
            <a:extLst>
              <a:ext uri="{FF2B5EF4-FFF2-40B4-BE49-F238E27FC236}">
                <a16:creationId xmlns:a16="http://schemas.microsoft.com/office/drawing/2014/main" id="{D3EA4A39-9718-44C5-9E5F-4E3BA67D0C11}"/>
              </a:ext>
            </a:extLst>
          </p:cNvPr>
          <p:cNvSpPr/>
          <p:nvPr/>
        </p:nvSpPr>
        <p:spPr>
          <a:xfrm>
            <a:off x="4318000" y="3517900"/>
            <a:ext cx="3556000" cy="50800"/>
          </a:xfrm>
          <a:prstGeom prst="rect">
            <a:avLst/>
          </a:prstGeom>
          <a:solidFill>
            <a:srgbClr val="FFFFFF"/>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13" name="Rectangle: Rounded Corners 12" descr="Star icon, The Boss label for Claude" title="Boss badge">
            <a:extLst>
              <a:ext uri="{FF2B5EF4-FFF2-40B4-BE49-F238E27FC236}">
                <a16:creationId xmlns:a16="http://schemas.microsoft.com/office/drawing/2014/main" id="{FB537DB3-6604-4F7C-A535-AAE039F838B9}"/>
              </a:ext>
            </a:extLst>
          </p:cNvPr>
          <p:cNvSpPr/>
          <p:nvPr/>
        </p:nvSpPr>
        <p:spPr>
          <a:xfrm>
            <a:off x="5207000" y="3284141"/>
            <a:ext cx="1778000" cy="340519"/>
          </a:xfrm>
          <a:prstGeom prst="roundRect">
            <a:avLst/>
          </a:prstGeom>
          <a:solidFill>
            <a:srgbClr val="EEF2FF"/>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ctr" anchorCtr="0">
            <a:spAutoFit/>
          </a:bodyPr>
          <a:lstStyle/>
          <a:p>
            <a:pPr algn="l"/>
            <a:r>
              <a:rPr lang="en-US" sz="1400" b="1">
                <a:solidFill>
                  <a:srgbClr val="312E81"/>
                </a:solidFill>
                <a:latin typeface="Aptos"/>
              </a:rPr>
              <a:t>⭐ THE BOSS</a:t>
            </a:r>
          </a:p>
        </p:txBody>
      </p:sp>
      <p:sp>
        <p:nvSpPr>
          <p:cNvPr id="14" name="TextBox 13" descr="Claude Code" title="AI agent name">
            <a:extLst>
              <a:ext uri="{FF2B5EF4-FFF2-40B4-BE49-F238E27FC236}">
                <a16:creationId xmlns:a16="http://schemas.microsoft.com/office/drawing/2014/main" id="{AE2FBC8C-488E-4B8D-A4DA-17C2DF4211D2}"/>
              </a:ext>
            </a:extLst>
          </p:cNvPr>
          <p:cNvSpPr txBox="1"/>
          <p:nvPr/>
        </p:nvSpPr>
        <p:spPr>
          <a:xfrm>
            <a:off x="4318000" y="3683000"/>
            <a:ext cx="3556000" cy="400110"/>
          </a:xfrm>
          <a:prstGeom prst="rect">
            <a:avLst/>
          </a:prstGeom>
          <a:noFill/>
        </p:spPr>
        <p:txBody>
          <a:bodyPr vertOverflow="overflow" vert="horz" wrap="square" rtlCol="0" anchor="t">
            <a:spAutoFit/>
          </a:bodyPr>
          <a:lstStyle/>
          <a:p>
            <a:pPr algn="l"/>
            <a:r>
              <a:rPr lang="en-US" sz="2000" b="1">
                <a:solidFill>
                  <a:srgbClr val="FFFFFF"/>
                </a:solidFill>
                <a:latin typeface="Aptos"/>
              </a:rPr>
              <a:t>Claude Code</a:t>
            </a:r>
          </a:p>
        </p:txBody>
      </p:sp>
      <p:sp>
        <p:nvSpPr>
          <p:cNvPr id="15" name="TextBox 14" descr="The Decision Maker" title="Agent role">
            <a:extLst>
              <a:ext uri="{FF2B5EF4-FFF2-40B4-BE49-F238E27FC236}">
                <a16:creationId xmlns:a16="http://schemas.microsoft.com/office/drawing/2014/main" id="{643986BC-3EEC-4D3D-94B8-73555561811F}"/>
              </a:ext>
            </a:extLst>
          </p:cNvPr>
          <p:cNvSpPr txBox="1"/>
          <p:nvPr/>
        </p:nvSpPr>
        <p:spPr>
          <a:xfrm>
            <a:off x="4318000" y="4108509"/>
            <a:ext cx="3556000" cy="323165"/>
          </a:xfrm>
          <a:prstGeom prst="rect">
            <a:avLst/>
          </a:prstGeom>
          <a:noFill/>
        </p:spPr>
        <p:txBody>
          <a:bodyPr vertOverflow="overflow" vert="horz" wrap="square" rtlCol="0" anchor="t">
            <a:spAutoFit/>
          </a:bodyPr>
          <a:lstStyle/>
          <a:p>
            <a:pPr algn="l"/>
            <a:r>
              <a:rPr lang="en-US" sz="1500" b="1">
                <a:solidFill>
                  <a:srgbClr val="E0E7FF"/>
                </a:solidFill>
                <a:latin typeface="Aptos"/>
              </a:rPr>
              <a:t>The Decision Maker</a:t>
            </a:r>
          </a:p>
        </p:txBody>
      </p:sp>
      <p:sp>
        <p:nvSpPr>
          <p:cNvPr id="16" name="TextBox 15" descr="Reviews all three outputs and combines the best ideas into one final, superior answer" title="Agent capability">
            <a:extLst>
              <a:ext uri="{FF2B5EF4-FFF2-40B4-BE49-F238E27FC236}">
                <a16:creationId xmlns:a16="http://schemas.microsoft.com/office/drawing/2014/main" id="{29A8A6B9-99A4-486E-82EA-2F053BEF68C6}"/>
              </a:ext>
            </a:extLst>
          </p:cNvPr>
          <p:cNvSpPr txBox="1"/>
          <p:nvPr/>
        </p:nvSpPr>
        <p:spPr>
          <a:xfrm>
            <a:off x="4318000" y="4457073"/>
            <a:ext cx="3556000" cy="707630"/>
          </a:xfrm>
          <a:prstGeom prst="rect">
            <a:avLst/>
          </a:prstGeom>
          <a:noFill/>
        </p:spPr>
        <p:txBody>
          <a:bodyPr vertOverflow="overflow" vert="horz" wrap="square" rtlCol="0" anchor="t">
            <a:spAutoFit/>
          </a:bodyPr>
          <a:lstStyle/>
          <a:p>
            <a:pPr algn="ctr">
              <a:lnSpc>
                <a:spcPct val="150000"/>
              </a:lnSpc>
            </a:pPr>
            <a:r>
              <a:rPr sz="1400" dirty="0">
                <a:solidFill>
                  <a:srgbClr val="FFFFFF"/>
                </a:solidFill>
                <a:latin typeface="Aptos"/>
              </a:rPr>
              <a:t>Reviews all outputs, picks the strongest ideas, and delivers one polished result</a:t>
            </a:r>
          </a:p>
        </p:txBody>
      </p:sp>
      <p:sp>
        <p:nvSpPr>
          <p:cNvPr id="17" name="Rectangle: Rounded Corners 16">
            <a:extLst>
              <a:ext uri="{FF2B5EF4-FFF2-40B4-BE49-F238E27FC236}">
                <a16:creationId xmlns:a16="http://schemas.microsoft.com/office/drawing/2014/main" id="{FE10A2B3-3493-4074-B553-3C8E21EC3039}"/>
              </a:ext>
            </a:extLst>
          </p:cNvPr>
          <p:cNvSpPr/>
          <p:nvPr/>
        </p:nvSpPr>
        <p:spPr>
          <a:xfrm>
            <a:off x="8229600" y="3556000"/>
            <a:ext cx="3048000" cy="1968500"/>
          </a:xfrm>
          <a:prstGeom prst="roundRect">
            <a:avLst/>
          </a:prstGeom>
          <a:solidFill>
            <a:srgbClr val="312E81"/>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18" name="Rectangle 17">
            <a:extLst>
              <a:ext uri="{FF2B5EF4-FFF2-40B4-BE49-F238E27FC236}">
                <a16:creationId xmlns:a16="http://schemas.microsoft.com/office/drawing/2014/main" id="{88F49DF6-D149-42BA-9F48-A687D393629F}"/>
              </a:ext>
            </a:extLst>
          </p:cNvPr>
          <p:cNvSpPr/>
          <p:nvPr/>
        </p:nvSpPr>
        <p:spPr>
          <a:xfrm>
            <a:off x="8331200" y="3708400"/>
            <a:ext cx="2844800" cy="50800"/>
          </a:xfrm>
          <a:prstGeom prst="rect">
            <a:avLst/>
          </a:prstGeom>
          <a:solidFill>
            <a:srgbClr val="818CF8"/>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19" name="TextBox 18" descr="Magnifying glass icon for Gemini" title="Icon">
            <a:extLst>
              <a:ext uri="{FF2B5EF4-FFF2-40B4-BE49-F238E27FC236}">
                <a16:creationId xmlns:a16="http://schemas.microsoft.com/office/drawing/2014/main" id="{2AF59AC8-3832-4533-919F-17B00F42AC37}"/>
              </a:ext>
            </a:extLst>
          </p:cNvPr>
          <p:cNvSpPr txBox="1"/>
          <p:nvPr/>
        </p:nvSpPr>
        <p:spPr>
          <a:xfrm>
            <a:off x="8331200" y="3657600"/>
            <a:ext cx="2844800" cy="369332"/>
          </a:xfrm>
          <a:prstGeom prst="rect">
            <a:avLst/>
          </a:prstGeom>
          <a:noFill/>
        </p:spPr>
        <p:txBody>
          <a:bodyPr vertOverflow="overflow" vert="horz" wrap="square" rtlCol="0" anchor="t">
            <a:spAutoFit/>
          </a:bodyPr>
          <a:lstStyle/>
          <a:p>
            <a:pPr algn="l"/>
            <a:r>
              <a:rPr lang="en-US"/>
              <a:t>🔍</a:t>
            </a:r>
          </a:p>
        </p:txBody>
      </p:sp>
      <p:sp>
        <p:nvSpPr>
          <p:cNvPr id="20" name="TextBox 19" descr="Gemini CLI" title="AI agent name">
            <a:extLst>
              <a:ext uri="{FF2B5EF4-FFF2-40B4-BE49-F238E27FC236}">
                <a16:creationId xmlns:a16="http://schemas.microsoft.com/office/drawing/2014/main" id="{F037FB19-D01C-4B60-9C89-80FAE56EB020}"/>
              </a:ext>
            </a:extLst>
          </p:cNvPr>
          <p:cNvSpPr txBox="1"/>
          <p:nvPr/>
        </p:nvSpPr>
        <p:spPr>
          <a:xfrm>
            <a:off x="8331200" y="4013200"/>
            <a:ext cx="2844800" cy="338554"/>
          </a:xfrm>
          <a:prstGeom prst="rect">
            <a:avLst/>
          </a:prstGeom>
          <a:noFill/>
        </p:spPr>
        <p:txBody>
          <a:bodyPr vertOverflow="overflow" vert="horz" wrap="square" rtlCol="0" anchor="t">
            <a:spAutoFit/>
          </a:bodyPr>
          <a:lstStyle/>
          <a:p>
            <a:pPr algn="l"/>
            <a:r>
              <a:rPr lang="en-US" sz="1600" b="1">
                <a:solidFill>
                  <a:srgbClr val="FFFFFF"/>
                </a:solidFill>
                <a:latin typeface="Aptos"/>
              </a:rPr>
              <a:t>Gemini CLI</a:t>
            </a:r>
          </a:p>
        </p:txBody>
      </p:sp>
      <p:sp>
        <p:nvSpPr>
          <p:cNvPr id="21" name="TextBox 20" descr="The Researcher" title="Agent role">
            <a:extLst>
              <a:ext uri="{FF2B5EF4-FFF2-40B4-BE49-F238E27FC236}">
                <a16:creationId xmlns:a16="http://schemas.microsoft.com/office/drawing/2014/main" id="{E66A4B95-48E9-42D9-B223-F9A471D60A4F}"/>
              </a:ext>
            </a:extLst>
          </p:cNvPr>
          <p:cNvSpPr txBox="1"/>
          <p:nvPr/>
        </p:nvSpPr>
        <p:spPr>
          <a:xfrm>
            <a:off x="8331200" y="4343400"/>
            <a:ext cx="2844800" cy="307777"/>
          </a:xfrm>
          <a:prstGeom prst="rect">
            <a:avLst/>
          </a:prstGeom>
          <a:noFill/>
        </p:spPr>
        <p:txBody>
          <a:bodyPr vertOverflow="overflow" vert="horz" wrap="square" rtlCol="0" anchor="t">
            <a:spAutoFit/>
          </a:bodyPr>
          <a:lstStyle/>
          <a:p>
            <a:pPr algn="l"/>
            <a:r>
              <a:rPr lang="en-US" sz="1400" b="1">
                <a:solidFill>
                  <a:srgbClr val="E0E7FF"/>
                </a:solidFill>
                <a:latin typeface="Aptos"/>
              </a:rPr>
              <a:t>The Researcher</a:t>
            </a:r>
          </a:p>
        </p:txBody>
      </p:sp>
      <p:sp>
        <p:nvSpPr>
          <p:cNvPr id="22" name="TextBox 21" descr="Broad knowledge and creative problem-solving" title="Agent capability">
            <a:extLst>
              <a:ext uri="{FF2B5EF4-FFF2-40B4-BE49-F238E27FC236}">
                <a16:creationId xmlns:a16="http://schemas.microsoft.com/office/drawing/2014/main" id="{7C5FD0D6-30FC-4778-A912-16D5E5F93713}"/>
              </a:ext>
            </a:extLst>
          </p:cNvPr>
          <p:cNvSpPr txBox="1"/>
          <p:nvPr/>
        </p:nvSpPr>
        <p:spPr>
          <a:xfrm>
            <a:off x="8331200" y="4622800"/>
            <a:ext cx="2844800" cy="707630"/>
          </a:xfrm>
          <a:prstGeom prst="rect">
            <a:avLst/>
          </a:prstGeom>
          <a:noFill/>
        </p:spPr>
        <p:txBody>
          <a:bodyPr vertOverflow="overflow" vert="horz" wrap="square" rtlCol="0" anchor="t">
            <a:spAutoFit/>
          </a:bodyPr>
          <a:lstStyle/>
          <a:p>
            <a:pPr algn="ctr">
              <a:lnSpc>
                <a:spcPct val="150000"/>
              </a:lnSpc>
            </a:pPr>
            <a:r>
              <a:rPr sz="1400" dirty="0">
                <a:solidFill>
                  <a:srgbClr val="C7D2FE"/>
                </a:solidFill>
                <a:latin typeface="Aptos"/>
              </a:rPr>
              <a:t>Deep research, literature review, and fact-checking</a:t>
            </a:r>
          </a:p>
        </p:txBody>
      </p:sp>
      <p:sp>
        <p:nvSpPr>
          <p:cNvPr id="23" name="Arrow: Right 22" descr="Arrow pointing from ChatGPT to Claude, indicating output flows to Claude" title="Arrow">
            <a:extLst>
              <a:ext uri="{FF2B5EF4-FFF2-40B4-BE49-F238E27FC236}">
                <a16:creationId xmlns:a16="http://schemas.microsoft.com/office/drawing/2014/main" id="{1E271775-AFBC-4EF8-828A-5582F9BFCF83}"/>
              </a:ext>
            </a:extLst>
          </p:cNvPr>
          <p:cNvSpPr/>
          <p:nvPr/>
        </p:nvSpPr>
        <p:spPr>
          <a:xfrm>
            <a:off x="3987800" y="4318000"/>
            <a:ext cx="330200" cy="228600"/>
          </a:xfrm>
          <a:prstGeom prst="rightArrow">
            <a:avLst/>
          </a:prstGeom>
          <a:solidFill>
            <a:srgbClr val="818CF8"/>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24" name="Arrow: Left 23" descr="Arrow pointing from Gemini to Claude, indicating output flows to Claude" title="Arrow">
            <a:extLst>
              <a:ext uri="{FF2B5EF4-FFF2-40B4-BE49-F238E27FC236}">
                <a16:creationId xmlns:a16="http://schemas.microsoft.com/office/drawing/2014/main" id="{68AAD124-DE9E-4D0C-AE64-28279345B908}"/>
              </a:ext>
            </a:extLst>
          </p:cNvPr>
          <p:cNvSpPr/>
          <p:nvPr/>
        </p:nvSpPr>
        <p:spPr>
          <a:xfrm>
            <a:off x="7924800" y="4318000"/>
            <a:ext cx="330200" cy="228600"/>
          </a:xfrm>
          <a:prstGeom prst="leftArrow">
            <a:avLst/>
          </a:prstGeom>
          <a:solidFill>
            <a:srgbClr val="818CF8"/>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
        <p:nvSpPr>
          <p:cNvPr id="25" name="TextBox 24" descr="All three contribute ideas. Claude picks the best. You get one brilliant answer." title="Summary tagline">
            <a:extLst>
              <a:ext uri="{FF2B5EF4-FFF2-40B4-BE49-F238E27FC236}">
                <a16:creationId xmlns:a16="http://schemas.microsoft.com/office/drawing/2014/main" id="{22244395-6CD6-4C8E-A340-FD984FABE992}"/>
              </a:ext>
            </a:extLst>
          </p:cNvPr>
          <p:cNvSpPr txBox="1"/>
          <p:nvPr/>
        </p:nvSpPr>
        <p:spPr>
          <a:xfrm>
            <a:off x="1270000" y="5778500"/>
            <a:ext cx="9652000" cy="323165"/>
          </a:xfrm>
          <a:prstGeom prst="rect">
            <a:avLst/>
          </a:prstGeom>
          <a:noFill/>
        </p:spPr>
        <p:txBody>
          <a:bodyPr vertOverflow="overflow" vert="horz" wrap="square" rtlCol="0" anchor="t">
            <a:spAutoFit/>
          </a:bodyPr>
          <a:lstStyle/>
          <a:p>
            <a:pPr algn="ctr"/>
            <a:r>
              <a:rPr sz="1500" dirty="0">
                <a:solidFill>
                  <a:srgbClr val="A5B4FC"/>
                </a:solidFill>
                <a:latin typeface="Aptos"/>
              </a:rPr>
              <a:t>All three contribute ideas  •  Claude picks the best  •  You get one polished answer</a:t>
            </a:r>
          </a:p>
        </p:txBody>
      </p:sp>
      <p:sp>
        <p:nvSpPr>
          <p:cNvPr id="26" name="Rectangle 25">
            <a:extLst>
              <a:ext uri="{FF2B5EF4-FFF2-40B4-BE49-F238E27FC236}">
                <a16:creationId xmlns:a16="http://schemas.microsoft.com/office/drawing/2014/main" id="{91047C19-848D-426B-8491-F17DA0A494C4}"/>
              </a:ext>
            </a:extLst>
          </p:cNvPr>
          <p:cNvSpPr/>
          <p:nvPr/>
        </p:nvSpPr>
        <p:spPr>
          <a:xfrm>
            <a:off x="0" y="6819900"/>
            <a:ext cx="12192000" cy="38100"/>
          </a:xfrm>
          <a:prstGeom prst="rect">
            <a:avLst/>
          </a:prstGeom>
          <a:solidFill>
            <a:srgbClr val="818CF8"/>
          </a:solid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Overflow="clip" horzOverflow="clip" rtlCol="0" anchor="t"/>
          <a:lstStyle/>
          <a:p>
            <a:pPr algn="l"/>
            <a:endParaRPr lang="en-US"/>
          </a:p>
        </p:txBody>
      </p:sp>
    </p:spTree>
    <p:extLst>
      <p:ext uri="{BB962C8B-B14F-4D97-AF65-F5344CB8AC3E}">
        <p14:creationId xmlns:p14="http://schemas.microsoft.com/office/powerpoint/2010/main" val="1975223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descr="The Vision category label" title="Section badge"/>
          <p:cNvSpPr/>
          <p:nvPr/>
        </p:nvSpPr>
        <p:spPr>
          <a:xfrm>
            <a:off x="1262211" y="698500"/>
            <a:ext cx="1031577" cy="302955"/>
          </a:xfrm>
          <a:prstGeom prst="roundRect">
            <a:avLst>
              <a:gd name="adj" fmla="val 50000"/>
            </a:avLst>
          </a:prstGeom>
          <a:solidFill>
            <a:srgbClr val="E0E7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4338CA"/>
                </a:solidFill>
                <a:latin typeface="Aptos"/>
              </a:rPr>
              <a:t>THE VISION</a:t>
            </a:r>
          </a:p>
        </p:txBody>
      </p:sp>
      <p:sp>
        <p:nvSpPr>
          <p:cNvPr id="3" name="TextBox 2" descr="Three AIs, One Editor" title="Slide title"/>
          <p:cNvSpPr txBox="1"/>
          <p:nvPr/>
        </p:nvSpPr>
        <p:spPr>
          <a:xfrm>
            <a:off x="635000" y="1143000"/>
            <a:ext cx="5842000" cy="584775"/>
          </a:xfrm>
          <a:prstGeom prst="rect">
            <a:avLst/>
          </a:prstGeom>
          <a:noFill/>
        </p:spPr>
        <p:txBody>
          <a:bodyPr wrap="square" lIns="0" tIns="0" rIns="0" bIns="0">
            <a:spAutoFit/>
          </a:bodyPr>
          <a:lstStyle/>
          <a:p>
            <a:pPr algn="l"/>
            <a:r>
              <a:rPr sz="3800" b="1">
                <a:solidFill>
                  <a:srgbClr val="1A1A2E"/>
                </a:solidFill>
                <a:latin typeface="Georgia"/>
              </a:rPr>
              <a:t>Three AIs, One Editor</a:t>
            </a:r>
          </a:p>
        </p:txBody>
      </p:sp>
      <p:sp>
        <p:nvSpPr>
          <p:cNvPr id="4" name="TextBox 3" descr="Each AI has different strengths. Together in VS Code, they cover your blind spots." title="Description"/>
          <p:cNvSpPr txBox="1"/>
          <p:nvPr/>
        </p:nvSpPr>
        <p:spPr>
          <a:xfrm>
            <a:off x="635000" y="1956375"/>
            <a:ext cx="5715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Each AI has different strengths. Together in VS Code, they help you design courses, build assessments, and accelerate research.</a:t>
            </a:r>
          </a:p>
        </p:txBody>
      </p:sp>
      <p:sp>
        <p:nvSpPr>
          <p:cNvPr id="5" name="Rectangle 4"/>
          <p:cNvSpPr/>
          <p:nvPr/>
        </p:nvSpPr>
        <p:spPr>
          <a:xfrm>
            <a:off x="635000" y="3040581"/>
            <a:ext cx="63500" cy="5080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descr="Use all three. Synthesize the best." title="Key takeaway"/>
          <p:cNvSpPr txBox="1"/>
          <p:nvPr/>
        </p:nvSpPr>
        <p:spPr>
          <a:xfrm>
            <a:off x="825500" y="3040581"/>
            <a:ext cx="5080000" cy="304250"/>
          </a:xfrm>
          <a:prstGeom prst="rect">
            <a:avLst/>
          </a:prstGeom>
          <a:noFill/>
        </p:spPr>
        <p:txBody>
          <a:bodyPr wrap="square" lIns="0" tIns="0" rIns="0" bIns="0">
            <a:spAutoFit/>
          </a:bodyPr>
          <a:lstStyle/>
          <a:p>
            <a:pPr>
              <a:lnSpc>
                <a:spcPct val="150000"/>
              </a:lnSpc>
            </a:pPr>
            <a:r>
              <a:rPr sz="1500" i="1" dirty="0">
                <a:solidFill>
                  <a:srgbClr val="4338CA"/>
                </a:solidFill>
                <a:latin typeface="Georgia"/>
              </a:rPr>
              <a:t>Use all three. Synthesize the best.</a:t>
            </a:r>
          </a:p>
        </p:txBody>
      </p:sp>
      <p:sp>
        <p:nvSpPr>
          <p:cNvPr id="7" name="Rounded Rectangle 6"/>
          <p:cNvSpPr/>
          <p:nvPr/>
        </p:nvSpPr>
        <p:spPr>
          <a:xfrm>
            <a:off x="6604000" y="6985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descr="Claude Code" title="Tool name"/>
          <p:cNvSpPr txBox="1"/>
          <p:nvPr/>
        </p:nvSpPr>
        <p:spPr>
          <a:xfrm>
            <a:off x="6794500" y="9525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Claude Code</a:t>
            </a:r>
          </a:p>
        </p:txBody>
      </p:sp>
      <p:sp>
        <p:nvSpPr>
          <p:cNvPr id="9" name="TextBox 8" descr="Deep reasoning and project planning" title="Tool capability"/>
          <p:cNvSpPr txBox="1"/>
          <p:nvPr/>
        </p:nvSpPr>
        <p:spPr>
          <a:xfrm>
            <a:off x="6794500" y="1333500"/>
            <a:ext cx="4445000" cy="333874"/>
          </a:xfrm>
          <a:prstGeom prst="rect">
            <a:avLst/>
          </a:prstGeom>
          <a:noFill/>
        </p:spPr>
        <p:txBody>
          <a:bodyPr wrap="square" lIns="0" tIns="0" rIns="0" bIns="0">
            <a:spAutoFit/>
          </a:bodyPr>
          <a:lstStyle/>
          <a:p>
            <a:pPr algn="l">
              <a:lnSpc>
                <a:spcPct val="150000"/>
              </a:lnSpc>
            </a:pPr>
            <a:r>
              <a:rPr sz="1600" dirty="0">
                <a:solidFill>
                  <a:srgbClr val="4B5563"/>
                </a:solidFill>
                <a:latin typeface="Aptos"/>
              </a:rPr>
              <a:t>Deep reasoning and curriculum design</a:t>
            </a:r>
          </a:p>
        </p:txBody>
      </p:sp>
      <p:sp>
        <p:nvSpPr>
          <p:cNvPr id="10" name="Rounded Rectangle 9"/>
          <p:cNvSpPr/>
          <p:nvPr/>
        </p:nvSpPr>
        <p:spPr>
          <a:xfrm>
            <a:off x="6604000" y="25400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descr="ChatGPT Codex" title="Tool name"/>
          <p:cNvSpPr txBox="1"/>
          <p:nvPr/>
        </p:nvSpPr>
        <p:spPr>
          <a:xfrm>
            <a:off x="6794500" y="27940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ChatGPT Codex</a:t>
            </a:r>
          </a:p>
        </p:txBody>
      </p:sp>
      <p:sp>
        <p:nvSpPr>
          <p:cNvPr id="12" name="TextBox 11" descr="Code generation and completions" title="Tool capability"/>
          <p:cNvSpPr txBox="1"/>
          <p:nvPr/>
        </p:nvSpPr>
        <p:spPr>
          <a:xfrm>
            <a:off x="6794500" y="3175000"/>
            <a:ext cx="4445000" cy="333874"/>
          </a:xfrm>
          <a:prstGeom prst="rect">
            <a:avLst/>
          </a:prstGeom>
          <a:noFill/>
        </p:spPr>
        <p:txBody>
          <a:bodyPr wrap="square" lIns="0" tIns="0" rIns="0" bIns="0">
            <a:spAutoFit/>
          </a:bodyPr>
          <a:lstStyle/>
          <a:p>
            <a:pPr algn="l">
              <a:lnSpc>
                <a:spcPct val="150000"/>
              </a:lnSpc>
            </a:pPr>
            <a:r>
              <a:rPr sz="1600" dirty="0">
                <a:solidFill>
                  <a:srgbClr val="4B5563"/>
                </a:solidFill>
                <a:latin typeface="Aptos"/>
              </a:rPr>
              <a:t>Content generation and rapid drafting</a:t>
            </a:r>
          </a:p>
        </p:txBody>
      </p:sp>
      <p:sp>
        <p:nvSpPr>
          <p:cNvPr id="13" name="Rounded Rectangle 12"/>
          <p:cNvSpPr/>
          <p:nvPr/>
        </p:nvSpPr>
        <p:spPr>
          <a:xfrm>
            <a:off x="6604000" y="43815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descr="Gemini CLI" title="Tool name"/>
          <p:cNvSpPr txBox="1"/>
          <p:nvPr/>
        </p:nvSpPr>
        <p:spPr>
          <a:xfrm>
            <a:off x="6794500" y="46355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Gemini CLI</a:t>
            </a:r>
          </a:p>
        </p:txBody>
      </p:sp>
      <p:sp>
        <p:nvSpPr>
          <p:cNvPr id="15" name="TextBox 14" descr="Research and creative problem-solving" title="Tool capability"/>
          <p:cNvSpPr txBox="1"/>
          <p:nvPr/>
        </p:nvSpPr>
        <p:spPr>
          <a:xfrm>
            <a:off x="6794500" y="5016500"/>
            <a:ext cx="4445000" cy="333874"/>
          </a:xfrm>
          <a:prstGeom prst="rect">
            <a:avLst/>
          </a:prstGeom>
          <a:noFill/>
        </p:spPr>
        <p:txBody>
          <a:bodyPr wrap="square" lIns="0" tIns="0" rIns="0" bIns="0">
            <a:spAutoFit/>
          </a:bodyPr>
          <a:lstStyle/>
          <a:p>
            <a:pPr algn="l">
              <a:lnSpc>
                <a:spcPct val="150000"/>
              </a:lnSpc>
            </a:pPr>
            <a:r>
              <a:rPr sz="1600" dirty="0">
                <a:solidFill>
                  <a:srgbClr val="4B5563"/>
                </a:solidFill>
                <a:latin typeface="Aptos"/>
              </a:rPr>
              <a:t>Research synthesis and literature review</a:t>
            </a:r>
          </a:p>
        </p:txBody>
      </p:sp>
      <p:sp>
        <p:nvSpPr>
          <p:cNvPr id="16" name="Rectangle 15"/>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310016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699000" cy="6858000"/>
          </a:xfrm>
          <a:prstGeom prst="rect">
            <a:avLst/>
          </a:prstGeom>
          <a:solidFill>
            <a:srgbClr val="1E1B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Rounded Rectangle 2" descr="Setup category label" title="Section badge"/>
          <p:cNvSpPr/>
          <p:nvPr/>
        </p:nvSpPr>
        <p:spPr>
          <a:xfrm>
            <a:off x="1339285" y="635000"/>
            <a:ext cx="623429" cy="302955"/>
          </a:xfrm>
          <a:prstGeom prst="roundRect">
            <a:avLst>
              <a:gd name="adj" fmla="val 50000"/>
            </a:avLst>
          </a:prstGeom>
          <a:solidFill>
            <a:srgbClr val="312E81"/>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E0E7FF"/>
                </a:solidFill>
                <a:latin typeface="Aptos"/>
              </a:rPr>
              <a:t>SETUP</a:t>
            </a:r>
          </a:p>
        </p:txBody>
      </p:sp>
      <p:sp>
        <p:nvSpPr>
          <p:cNvPr id="4" name="TextBox 3" descr="Setting Up VS Code" title="Slide title"/>
          <p:cNvSpPr txBox="1"/>
          <p:nvPr/>
        </p:nvSpPr>
        <p:spPr>
          <a:xfrm>
            <a:off x="508000" y="1143000"/>
            <a:ext cx="3810000" cy="461665"/>
          </a:xfrm>
          <a:prstGeom prst="rect">
            <a:avLst/>
          </a:prstGeom>
          <a:noFill/>
        </p:spPr>
        <p:txBody>
          <a:bodyPr wrap="square" lIns="0" tIns="0" rIns="0" bIns="0">
            <a:spAutoFit/>
          </a:bodyPr>
          <a:lstStyle/>
          <a:p>
            <a:pPr algn="l"/>
            <a:r>
              <a:rPr sz="3000" b="1">
                <a:solidFill>
                  <a:srgbClr val="FFFFFF"/>
                </a:solidFill>
                <a:latin typeface="Georgia"/>
              </a:rPr>
              <a:t>Setting Up VS Code</a:t>
            </a:r>
          </a:p>
        </p:txBody>
      </p:sp>
      <p:sp>
        <p:nvSpPr>
          <p:cNvPr id="5" name="TextBox 4" descr="Download VS Code for free. It runs on Windows, Mac, and Linux." title="Setup description"/>
          <p:cNvSpPr txBox="1"/>
          <p:nvPr/>
        </p:nvSpPr>
        <p:spPr>
          <a:xfrm>
            <a:off x="508000" y="2095500"/>
            <a:ext cx="3683000" cy="1138773"/>
          </a:xfrm>
          <a:prstGeom prst="rect">
            <a:avLst/>
          </a:prstGeom>
          <a:noFill/>
        </p:spPr>
        <p:txBody>
          <a:bodyPr wrap="square" lIns="0" tIns="0" rIns="0" bIns="0">
            <a:spAutoFit/>
          </a:bodyPr>
          <a:lstStyle/>
          <a:p>
            <a:pPr algn="l">
              <a:spcAft>
                <a:spcPts val="400"/>
              </a:spcAft>
            </a:pPr>
            <a:r>
              <a:rPr sz="1600" b="0">
                <a:solidFill>
                  <a:srgbClr val="C7D2FE"/>
                </a:solidFill>
                <a:latin typeface="Aptos"/>
              </a:rPr>
              <a:t>Download VS Code for free. It runs
on Windows, Mac, and Linux. The
built-in terminal is where your AI
tools will live.</a:t>
            </a:r>
          </a:p>
        </p:txBody>
      </p:sp>
      <p:sp>
        <p:nvSpPr>
          <p:cNvPr id="6" name="Rounded Rectangle 5"/>
          <p:cNvSpPr/>
          <p:nvPr/>
        </p:nvSpPr>
        <p:spPr>
          <a:xfrm>
            <a:off x="508000" y="3551772"/>
            <a:ext cx="3683000" cy="992664"/>
          </a:xfrm>
          <a:prstGeom prst="roundRect">
            <a:avLst>
              <a:gd name="adj" fmla="val 10000"/>
            </a:avLst>
          </a:prstGeom>
          <a:solidFill>
            <a:srgbClr val="312E8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TextBox 6" descr="You will also need Node.js installed for the npm package manager. Get it at nodejs.org/en/download" title="Prerequisite note"/>
          <p:cNvSpPr txBox="1"/>
          <p:nvPr/>
        </p:nvSpPr>
        <p:spPr>
          <a:xfrm>
            <a:off x="698500" y="3678772"/>
            <a:ext cx="3302000" cy="738664"/>
          </a:xfrm>
          <a:prstGeom prst="rect">
            <a:avLst/>
          </a:prstGeom>
          <a:noFill/>
        </p:spPr>
        <p:txBody>
          <a:bodyPr wrap="square" lIns="0" tIns="0" rIns="0" bIns="0">
            <a:spAutoFit/>
          </a:bodyPr>
          <a:lstStyle/>
          <a:p>
            <a:pPr algn="l">
              <a:spcAft>
                <a:spcPts val="400"/>
              </a:spcAft>
            </a:pPr>
            <a:r>
              <a:rPr sz="1600" b="0" dirty="0">
                <a:solidFill>
                  <a:srgbClr val="E0E7FF"/>
                </a:solidFill>
                <a:latin typeface="Aptos"/>
              </a:rPr>
              <a:t>You will also need Node.js installed for the npm package manager. Get it at </a:t>
            </a:r>
            <a:r>
              <a:rPr sz="1600" b="1" dirty="0">
                <a:solidFill>
                  <a:srgbClr val="FFFFFF"/>
                </a:solidFill>
                <a:latin typeface="Aptos"/>
              </a:rPr>
              <a:t>nodejs.org/en/download</a:t>
            </a:r>
          </a:p>
        </p:txBody>
      </p:sp>
      <p:sp>
        <p:nvSpPr>
          <p:cNvPr id="8" name="Oval 7" descr="Step 1" title="Step number"/>
          <p:cNvSpPr/>
          <p:nvPr/>
        </p:nvSpPr>
        <p:spPr>
          <a:xfrm>
            <a:off x="5266679" y="698500"/>
            <a:ext cx="160042" cy="389513"/>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1</a:t>
            </a:r>
          </a:p>
        </p:txBody>
      </p:sp>
      <p:sp>
        <p:nvSpPr>
          <p:cNvPr id="9" name="TextBox 8" descr="Download VS Code" title="Step title"/>
          <p:cNvSpPr txBox="1"/>
          <p:nvPr/>
        </p:nvSpPr>
        <p:spPr>
          <a:xfrm>
            <a:off x="5765800" y="762000"/>
            <a:ext cx="59182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Download VS Code</a:t>
            </a:r>
          </a:p>
        </p:txBody>
      </p:sp>
      <p:sp>
        <p:nvSpPr>
          <p:cNvPr id="10" name="TextBox 9" descr="Visit code.visualstudio.com and install" title="Step instruction"/>
          <p:cNvSpPr txBox="1"/>
          <p:nvPr/>
        </p:nvSpPr>
        <p:spPr>
          <a:xfrm>
            <a:off x="5765800" y="1079500"/>
            <a:ext cx="5918200" cy="246221"/>
          </a:xfrm>
          <a:prstGeom prst="rect">
            <a:avLst/>
          </a:prstGeom>
          <a:noFill/>
        </p:spPr>
        <p:txBody>
          <a:bodyPr wrap="square" lIns="0" tIns="0" rIns="0" bIns="0">
            <a:spAutoFit/>
          </a:bodyPr>
          <a:lstStyle/>
          <a:p>
            <a:pPr algn="l">
              <a:spcAft>
                <a:spcPts val="400"/>
              </a:spcAft>
            </a:pPr>
            <a:r>
              <a:rPr sz="1600" b="0">
                <a:solidFill>
                  <a:srgbClr val="4B5563"/>
                </a:solidFill>
                <a:latin typeface="Aptos"/>
              </a:rPr>
              <a:t>Visit code.visualstudio.com and install</a:t>
            </a:r>
          </a:p>
        </p:txBody>
      </p:sp>
      <p:sp>
        <p:nvSpPr>
          <p:cNvPr id="11" name="Rectangle 10"/>
          <p:cNvSpPr/>
          <p:nvPr/>
        </p:nvSpPr>
        <p:spPr>
          <a:xfrm>
            <a:off x="5080000" y="1460500"/>
            <a:ext cx="6096000" cy="12700"/>
          </a:xfrm>
          <a:prstGeom prst="rect">
            <a:avLst/>
          </a:prstGeom>
          <a:solidFill>
            <a:srgbClr val="E5E7E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Oval 11" descr="Step 2" title="Step number"/>
          <p:cNvSpPr/>
          <p:nvPr/>
        </p:nvSpPr>
        <p:spPr>
          <a:xfrm>
            <a:off x="5245264" y="2044700"/>
            <a:ext cx="202871" cy="389513"/>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2</a:t>
            </a:r>
          </a:p>
        </p:txBody>
      </p:sp>
      <p:sp>
        <p:nvSpPr>
          <p:cNvPr id="13" name="TextBox 12" descr="Open the Terminal" title="Step title"/>
          <p:cNvSpPr txBox="1"/>
          <p:nvPr/>
        </p:nvSpPr>
        <p:spPr>
          <a:xfrm>
            <a:off x="5765800" y="2108200"/>
            <a:ext cx="59182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Open the Terminal</a:t>
            </a:r>
          </a:p>
        </p:txBody>
      </p:sp>
      <p:sp>
        <p:nvSpPr>
          <p:cNvPr id="14" name="TextBox 13" descr="Press Ctrl plus backtick to open the built-in terminal" title="Step instruction"/>
          <p:cNvSpPr txBox="1"/>
          <p:nvPr/>
        </p:nvSpPr>
        <p:spPr>
          <a:xfrm>
            <a:off x="5765800" y="2425700"/>
            <a:ext cx="5918200" cy="246221"/>
          </a:xfrm>
          <a:prstGeom prst="rect">
            <a:avLst/>
          </a:prstGeom>
          <a:noFill/>
        </p:spPr>
        <p:txBody>
          <a:bodyPr wrap="square" lIns="0" tIns="0" rIns="0" bIns="0">
            <a:spAutoFit/>
          </a:bodyPr>
          <a:lstStyle/>
          <a:p>
            <a:pPr algn="l">
              <a:spcAft>
                <a:spcPts val="400"/>
              </a:spcAft>
            </a:pPr>
            <a:r>
              <a:rPr sz="1600" b="0">
                <a:solidFill>
                  <a:srgbClr val="4B5563"/>
                </a:solidFill>
                <a:latin typeface="Aptos"/>
              </a:rPr>
              <a:t>Press Ctrl+` to open the built-in terminal</a:t>
            </a:r>
          </a:p>
        </p:txBody>
      </p:sp>
      <p:sp>
        <p:nvSpPr>
          <p:cNvPr id="15" name="Rectangle 14"/>
          <p:cNvSpPr/>
          <p:nvPr/>
        </p:nvSpPr>
        <p:spPr>
          <a:xfrm>
            <a:off x="5080000" y="2806700"/>
            <a:ext cx="6096000" cy="12700"/>
          </a:xfrm>
          <a:prstGeom prst="rect">
            <a:avLst/>
          </a:prstGeom>
          <a:solidFill>
            <a:srgbClr val="E5E7E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Oval 15" descr="Step 3" title="Step number"/>
          <p:cNvSpPr/>
          <p:nvPr/>
        </p:nvSpPr>
        <p:spPr>
          <a:xfrm>
            <a:off x="5245264" y="3390900"/>
            <a:ext cx="202871" cy="389513"/>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3</a:t>
            </a:r>
          </a:p>
        </p:txBody>
      </p:sp>
      <p:sp>
        <p:nvSpPr>
          <p:cNvPr id="17" name="TextBox 16" descr="Verify Node.js" title="Step title"/>
          <p:cNvSpPr txBox="1"/>
          <p:nvPr/>
        </p:nvSpPr>
        <p:spPr>
          <a:xfrm>
            <a:off x="5765800" y="3454400"/>
            <a:ext cx="59182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Verify Node.js</a:t>
            </a:r>
          </a:p>
        </p:txBody>
      </p:sp>
      <p:sp>
        <p:nvSpPr>
          <p:cNvPr id="18" name="TextBox 17" descr="Run node version command, should show v18 or higher" title="Step instruction"/>
          <p:cNvSpPr txBox="1"/>
          <p:nvPr/>
        </p:nvSpPr>
        <p:spPr>
          <a:xfrm>
            <a:off x="5765800" y="3771900"/>
            <a:ext cx="5918200" cy="246221"/>
          </a:xfrm>
          <a:prstGeom prst="rect">
            <a:avLst/>
          </a:prstGeom>
          <a:noFill/>
        </p:spPr>
        <p:txBody>
          <a:bodyPr wrap="square" lIns="0" tIns="0" rIns="0" bIns="0">
            <a:spAutoFit/>
          </a:bodyPr>
          <a:lstStyle/>
          <a:p>
            <a:pPr algn="l">
              <a:spcAft>
                <a:spcPts val="400"/>
              </a:spcAft>
            </a:pPr>
            <a:r>
              <a:rPr sz="1600" b="0" dirty="0">
                <a:solidFill>
                  <a:srgbClr val="4B5563"/>
                </a:solidFill>
                <a:latin typeface="Aptos"/>
              </a:rPr>
              <a:t>Run: node --version (should </a:t>
            </a:r>
            <a:r>
              <a:rPr sz="1600" b="0">
                <a:solidFill>
                  <a:srgbClr val="4B5563"/>
                </a:solidFill>
                <a:latin typeface="Aptos"/>
              </a:rPr>
              <a:t>show v</a:t>
            </a:r>
            <a:r>
              <a:rPr lang="en-US" sz="1600" b="0">
                <a:solidFill>
                  <a:srgbClr val="4B5563"/>
                </a:solidFill>
                <a:latin typeface="Aptos"/>
              </a:rPr>
              <a:t>23</a:t>
            </a:r>
            <a:r>
              <a:rPr sz="1600" b="0">
                <a:solidFill>
                  <a:srgbClr val="4B5563"/>
                </a:solidFill>
                <a:latin typeface="Aptos"/>
              </a:rPr>
              <a:t>+)</a:t>
            </a:r>
            <a:endParaRPr sz="1600" b="0" dirty="0">
              <a:solidFill>
                <a:srgbClr val="4B5563"/>
              </a:solidFill>
              <a:latin typeface="Aptos"/>
            </a:endParaRPr>
          </a:p>
        </p:txBody>
      </p:sp>
      <p:sp>
        <p:nvSpPr>
          <p:cNvPr id="19" name="Rectangle 18"/>
          <p:cNvSpPr/>
          <p:nvPr/>
        </p:nvSpPr>
        <p:spPr>
          <a:xfrm>
            <a:off x="5080000" y="4152900"/>
            <a:ext cx="6096000" cy="12700"/>
          </a:xfrm>
          <a:prstGeom prst="rect">
            <a:avLst/>
          </a:prstGeom>
          <a:solidFill>
            <a:srgbClr val="E5E7E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Oval 19" descr="Step 4" title="Step number"/>
          <p:cNvSpPr/>
          <p:nvPr/>
        </p:nvSpPr>
        <p:spPr>
          <a:xfrm>
            <a:off x="5240756" y="4737100"/>
            <a:ext cx="211888" cy="389513"/>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4</a:t>
            </a:r>
          </a:p>
        </p:txBody>
      </p:sp>
      <p:sp>
        <p:nvSpPr>
          <p:cNvPr id="21" name="TextBox 20" descr="Install AI Extensions" title="Step title"/>
          <p:cNvSpPr txBox="1"/>
          <p:nvPr/>
        </p:nvSpPr>
        <p:spPr>
          <a:xfrm>
            <a:off x="5765800" y="4800600"/>
            <a:ext cx="59182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Install AI Extensions</a:t>
            </a:r>
          </a:p>
        </p:txBody>
      </p:sp>
      <p:sp>
        <p:nvSpPr>
          <p:cNvPr id="22" name="TextBox 21" descr="Search the Extensions panel for AI tools" title="Step instruction"/>
          <p:cNvSpPr txBox="1"/>
          <p:nvPr/>
        </p:nvSpPr>
        <p:spPr>
          <a:xfrm>
            <a:off x="5765800" y="5118100"/>
            <a:ext cx="5918200" cy="246221"/>
          </a:xfrm>
          <a:prstGeom prst="rect">
            <a:avLst/>
          </a:prstGeom>
          <a:noFill/>
        </p:spPr>
        <p:txBody>
          <a:bodyPr wrap="square" lIns="0" tIns="0" rIns="0" bIns="0">
            <a:spAutoFit/>
          </a:bodyPr>
          <a:lstStyle/>
          <a:p>
            <a:pPr algn="l">
              <a:spcAft>
                <a:spcPts val="400"/>
              </a:spcAft>
            </a:pPr>
            <a:r>
              <a:rPr sz="1600" b="0">
                <a:solidFill>
                  <a:srgbClr val="4B5563"/>
                </a:solidFill>
                <a:latin typeface="Aptos"/>
              </a:rPr>
              <a:t>Search the Extensions panel for AI tools</a:t>
            </a:r>
          </a:p>
        </p:txBody>
      </p:sp>
      <p:sp>
        <p:nvSpPr>
          <p:cNvPr id="23" name="Rectangle 22"/>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89232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descr="Installation category label" title="Section badge"/>
          <p:cNvSpPr/>
          <p:nvPr/>
        </p:nvSpPr>
        <p:spPr>
          <a:xfrm>
            <a:off x="5468487" y="444500"/>
            <a:ext cx="1255026" cy="302955"/>
          </a:xfrm>
          <a:prstGeom prst="roundRect">
            <a:avLst>
              <a:gd name="adj" fmla="val 50000"/>
            </a:avLst>
          </a:prstGeom>
          <a:solidFill>
            <a:srgbClr val="E0E7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4338CA"/>
                </a:solidFill>
                <a:latin typeface="Aptos"/>
              </a:rPr>
              <a:t>INSTALLATION</a:t>
            </a:r>
          </a:p>
        </p:txBody>
      </p:sp>
      <p:sp>
        <p:nvSpPr>
          <p:cNvPr id="3" name="TextBox 2" descr="Installing the AI Extensions" title="Slide title"/>
          <p:cNvSpPr txBox="1"/>
          <p:nvPr/>
        </p:nvSpPr>
        <p:spPr>
          <a:xfrm>
            <a:off x="2540000" y="889000"/>
            <a:ext cx="7112000" cy="584775"/>
          </a:xfrm>
          <a:prstGeom prst="rect">
            <a:avLst/>
          </a:prstGeom>
          <a:noFill/>
        </p:spPr>
        <p:txBody>
          <a:bodyPr wrap="square" lIns="0" tIns="0" rIns="0" bIns="0">
            <a:spAutoFit/>
          </a:bodyPr>
          <a:lstStyle/>
          <a:p>
            <a:pPr algn="ctr"/>
            <a:r>
              <a:rPr lang="en-US" sz="3800" b="1" dirty="0">
                <a:solidFill>
                  <a:srgbClr val="1A1A2E"/>
                </a:solidFill>
                <a:latin typeface="Georgia"/>
              </a:rPr>
              <a:t>Installing the AI Extensions</a:t>
            </a:r>
          </a:p>
        </p:txBody>
      </p:sp>
      <p:sp>
        <p:nvSpPr>
          <p:cNvPr id="4" name="Rounded Rectangle 3"/>
          <p:cNvSpPr/>
          <p:nvPr/>
        </p:nvSpPr>
        <p:spPr>
          <a:xfrm>
            <a:off x="914400" y="1918275"/>
            <a:ext cx="3429000" cy="3556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Rectangle 4"/>
          <p:cNvSpPr/>
          <p:nvPr/>
        </p:nvSpPr>
        <p:spPr>
          <a:xfrm>
            <a:off x="1016000" y="1943675"/>
            <a:ext cx="3225800" cy="508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descr="Claude Code" title="Tool name"/>
          <p:cNvSpPr txBox="1"/>
          <p:nvPr/>
        </p:nvSpPr>
        <p:spPr>
          <a:xfrm>
            <a:off x="1104900" y="2235775"/>
            <a:ext cx="3048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Claude Code</a:t>
            </a:r>
          </a:p>
        </p:txBody>
      </p:sp>
      <p:sp>
        <p:nvSpPr>
          <p:cNvPr id="7" name="TextBox 6" descr="Search for Claude Code in the VS Code Extensions panel" title="Install command"/>
          <p:cNvSpPr txBox="1"/>
          <p:nvPr/>
        </p:nvSpPr>
        <p:spPr>
          <a:xfrm>
            <a:off x="1104900" y="2807275"/>
            <a:ext cx="3048000" cy="215444"/>
          </a:xfrm>
          <a:prstGeom prst="rect">
            <a:avLst/>
          </a:prstGeom>
          <a:noFill/>
        </p:spPr>
        <p:txBody>
          <a:bodyPr wrap="square" lIns="0" tIns="0" rIns="0" bIns="0">
            <a:spAutoFit/>
          </a:bodyPr>
          <a:lstStyle/>
          <a:p>
            <a:pPr algn="l">
              <a:spcAft>
                <a:spcPts val="400"/>
              </a:spcAft>
            </a:pPr>
            <a:r>
              <a:rPr lang="en-US" sz="1400" b="1" dirty="0">
                <a:solidFill>
                  <a:srgbClr val="4338CA"/>
                </a:solidFill>
                <a:latin typeface="Aptos"/>
              </a:rPr>
              <a:t>Search: </a:t>
            </a:r>
            <a:r>
              <a:rPr lang="en-US" sz="1400" b="1" dirty="0">
                <a:solidFill>
                  <a:srgbClr val="1A1A2E"/>
                </a:solidFill>
                <a:latin typeface="Aptos"/>
              </a:rPr>
              <a:t>Claude Code</a:t>
            </a:r>
          </a:p>
        </p:txBody>
      </p:sp>
      <p:sp>
        <p:nvSpPr>
          <p:cNvPr id="8" name="TextBox 7" descr="By Anthropic, click Install" title="Run instruction"/>
          <p:cNvSpPr txBox="1"/>
          <p:nvPr/>
        </p:nvSpPr>
        <p:spPr>
          <a:xfrm>
            <a:off x="1104900" y="3315275"/>
            <a:ext cx="3048000" cy="246221"/>
          </a:xfrm>
          <a:prstGeom prst="rect">
            <a:avLst/>
          </a:prstGeom>
          <a:noFill/>
        </p:spPr>
        <p:txBody>
          <a:bodyPr wrap="square" lIns="0" tIns="0" rIns="0" bIns="0">
            <a:spAutoFit/>
          </a:bodyPr>
          <a:lstStyle/>
          <a:p>
            <a:pPr algn="l">
              <a:spcAft>
                <a:spcPts val="400"/>
              </a:spcAft>
            </a:pPr>
            <a:r>
              <a:rPr lang="en-US" sz="1600" b="0" dirty="0">
                <a:solidFill>
                  <a:srgbClr val="4B5563"/>
                </a:solidFill>
                <a:latin typeface="Aptos"/>
              </a:rPr>
              <a:t>By Anthropic • Click Install</a:t>
            </a:r>
          </a:p>
        </p:txBody>
      </p:sp>
      <p:sp>
        <p:nvSpPr>
          <p:cNvPr id="9" name="Rounded Rectangle 8"/>
          <p:cNvSpPr/>
          <p:nvPr/>
        </p:nvSpPr>
        <p:spPr>
          <a:xfrm>
            <a:off x="4622800" y="1918275"/>
            <a:ext cx="3429000" cy="3556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a:xfrm>
            <a:off x="4724400" y="1943675"/>
            <a:ext cx="3225800" cy="508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descr="ChatGPT Codex" title="Tool name"/>
          <p:cNvSpPr txBox="1"/>
          <p:nvPr/>
        </p:nvSpPr>
        <p:spPr>
          <a:xfrm>
            <a:off x="4813300" y="2235775"/>
            <a:ext cx="3048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ChatGPT Codex</a:t>
            </a:r>
          </a:p>
        </p:txBody>
      </p:sp>
      <p:sp>
        <p:nvSpPr>
          <p:cNvPr id="12" name="TextBox 11" descr="Search for ChatGPT in the VS Code Extensions panel" title="Install command"/>
          <p:cNvSpPr txBox="1"/>
          <p:nvPr/>
        </p:nvSpPr>
        <p:spPr>
          <a:xfrm>
            <a:off x="4813300" y="2807275"/>
            <a:ext cx="3048000" cy="215444"/>
          </a:xfrm>
          <a:prstGeom prst="rect">
            <a:avLst/>
          </a:prstGeom>
          <a:noFill/>
        </p:spPr>
        <p:txBody>
          <a:bodyPr wrap="square" lIns="0" tIns="0" rIns="0" bIns="0">
            <a:spAutoFit/>
          </a:bodyPr>
          <a:lstStyle/>
          <a:p>
            <a:pPr algn="l">
              <a:spcAft>
                <a:spcPts val="400"/>
              </a:spcAft>
            </a:pPr>
            <a:r>
              <a:rPr lang="en-US" sz="1400" b="1" dirty="0">
                <a:solidFill>
                  <a:srgbClr val="4338CA"/>
                </a:solidFill>
                <a:latin typeface="Aptos"/>
              </a:rPr>
              <a:t>Search: </a:t>
            </a:r>
            <a:r>
              <a:rPr lang="en-US" sz="1400" b="1" dirty="0">
                <a:solidFill>
                  <a:srgbClr val="1A1A2E"/>
                </a:solidFill>
                <a:latin typeface="Aptos"/>
              </a:rPr>
              <a:t>ChatGPT</a:t>
            </a:r>
          </a:p>
        </p:txBody>
      </p:sp>
      <p:sp>
        <p:nvSpPr>
          <p:cNvPr id="13" name="TextBox 12" descr="By OpenAI, click Install" title="Run instruction"/>
          <p:cNvSpPr txBox="1"/>
          <p:nvPr/>
        </p:nvSpPr>
        <p:spPr>
          <a:xfrm>
            <a:off x="4813300" y="3315275"/>
            <a:ext cx="3048000" cy="246221"/>
          </a:xfrm>
          <a:prstGeom prst="rect">
            <a:avLst/>
          </a:prstGeom>
          <a:noFill/>
        </p:spPr>
        <p:txBody>
          <a:bodyPr wrap="square" lIns="0" tIns="0" rIns="0" bIns="0">
            <a:spAutoFit/>
          </a:bodyPr>
          <a:lstStyle/>
          <a:p>
            <a:pPr algn="l">
              <a:spcAft>
                <a:spcPts val="400"/>
              </a:spcAft>
            </a:pPr>
            <a:r>
              <a:rPr lang="en-US" sz="1600" b="0" dirty="0">
                <a:solidFill>
                  <a:srgbClr val="4B5563"/>
                </a:solidFill>
                <a:latin typeface="Aptos"/>
              </a:rPr>
              <a:t>By OpenAI • Click Install</a:t>
            </a:r>
          </a:p>
        </p:txBody>
      </p:sp>
      <p:sp>
        <p:nvSpPr>
          <p:cNvPr id="14" name="Rounded Rectangle 13"/>
          <p:cNvSpPr/>
          <p:nvPr/>
        </p:nvSpPr>
        <p:spPr>
          <a:xfrm>
            <a:off x="8331200" y="1918275"/>
            <a:ext cx="3429000" cy="3556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ectangle 14"/>
          <p:cNvSpPr/>
          <p:nvPr/>
        </p:nvSpPr>
        <p:spPr>
          <a:xfrm>
            <a:off x="8432800" y="1943675"/>
            <a:ext cx="3225800" cy="508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descr="Gemini CLI" title="Tool name"/>
          <p:cNvSpPr txBox="1"/>
          <p:nvPr/>
        </p:nvSpPr>
        <p:spPr>
          <a:xfrm>
            <a:off x="8521700" y="2235775"/>
            <a:ext cx="3048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Gemini CLI</a:t>
            </a:r>
          </a:p>
        </p:txBody>
      </p:sp>
      <p:sp>
        <p:nvSpPr>
          <p:cNvPr id="17" name="TextBox 16" descr="Search for Gemini Code Assist in the VS Code Extensions panel" title="Install command"/>
          <p:cNvSpPr txBox="1"/>
          <p:nvPr/>
        </p:nvSpPr>
        <p:spPr>
          <a:xfrm>
            <a:off x="8521700" y="2807275"/>
            <a:ext cx="3048000" cy="215444"/>
          </a:xfrm>
          <a:prstGeom prst="rect">
            <a:avLst/>
          </a:prstGeom>
          <a:noFill/>
        </p:spPr>
        <p:txBody>
          <a:bodyPr wrap="square" lIns="0" tIns="0" rIns="0" bIns="0">
            <a:spAutoFit/>
          </a:bodyPr>
          <a:lstStyle/>
          <a:p>
            <a:pPr algn="l">
              <a:spcAft>
                <a:spcPts val="400"/>
              </a:spcAft>
            </a:pPr>
            <a:r>
              <a:rPr lang="en-US" sz="1400" b="1" dirty="0">
                <a:solidFill>
                  <a:srgbClr val="4338CA"/>
                </a:solidFill>
                <a:latin typeface="Aptos"/>
              </a:rPr>
              <a:t>Search: </a:t>
            </a:r>
            <a:r>
              <a:rPr lang="en-US" sz="1400" b="1" dirty="0">
                <a:solidFill>
                  <a:srgbClr val="1A1A2E"/>
                </a:solidFill>
                <a:latin typeface="Aptos"/>
              </a:rPr>
              <a:t>Gemini Code Assist</a:t>
            </a:r>
          </a:p>
        </p:txBody>
      </p:sp>
      <p:sp>
        <p:nvSpPr>
          <p:cNvPr id="18" name="TextBox 17" descr="By Google, click Install" title="Config note"/>
          <p:cNvSpPr txBox="1"/>
          <p:nvPr/>
        </p:nvSpPr>
        <p:spPr>
          <a:xfrm>
            <a:off x="8521700" y="3315275"/>
            <a:ext cx="3048000" cy="246221"/>
          </a:xfrm>
          <a:prstGeom prst="rect">
            <a:avLst/>
          </a:prstGeom>
          <a:noFill/>
        </p:spPr>
        <p:txBody>
          <a:bodyPr wrap="square" lIns="0" tIns="0" rIns="0" bIns="0">
            <a:spAutoFit/>
          </a:bodyPr>
          <a:lstStyle/>
          <a:p>
            <a:pPr algn="l">
              <a:spcAft>
                <a:spcPts val="400"/>
              </a:spcAft>
            </a:pPr>
            <a:r>
              <a:rPr lang="en-US" sz="1600" b="0" dirty="0">
                <a:solidFill>
                  <a:srgbClr val="4B5563"/>
                </a:solidFill>
                <a:latin typeface="Aptos"/>
              </a:rPr>
              <a:t>By Google • Click Install</a:t>
            </a:r>
          </a:p>
        </p:txBody>
      </p:sp>
      <p:sp>
        <p:nvSpPr>
          <p:cNvPr id="19" name="Rectangle 18"/>
          <p:cNvSpPr/>
          <p:nvPr/>
        </p:nvSpPr>
        <p:spPr>
          <a:xfrm>
            <a:off x="2286000" y="5728275"/>
            <a:ext cx="63500" cy="5080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19" descr="All free to install. Each needs a one-time sign-in." title="Important note"/>
          <p:cNvSpPr txBox="1"/>
          <p:nvPr/>
        </p:nvSpPr>
        <p:spPr>
          <a:xfrm>
            <a:off x="2476500" y="5728275"/>
            <a:ext cx="7429500" cy="304250"/>
          </a:xfrm>
          <a:prstGeom prst="rect">
            <a:avLst/>
          </a:prstGeom>
          <a:noFill/>
        </p:spPr>
        <p:txBody>
          <a:bodyPr wrap="square" lIns="0" tIns="0" rIns="0" bIns="0">
            <a:spAutoFit/>
          </a:bodyPr>
          <a:lstStyle/>
          <a:p>
            <a:pPr>
              <a:lnSpc>
                <a:spcPct val="150000"/>
              </a:lnSpc>
            </a:pPr>
            <a:r>
              <a:rPr lang="en-US" sz="1500" i="1" dirty="0">
                <a:solidFill>
                  <a:srgbClr val="4338CA"/>
                </a:solidFill>
                <a:latin typeface="Georgia"/>
              </a:rPr>
              <a:t>Gemini is free. Claude and ChatGPT require an API key.</a:t>
            </a:r>
          </a:p>
        </p:txBody>
      </p:sp>
      <p:sp>
        <p:nvSpPr>
          <p:cNvPr id="21" name="Rectangle 20"/>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786053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descr="Configuration category label" title="Section badge"/>
          <p:cNvSpPr/>
          <p:nvPr/>
        </p:nvSpPr>
        <p:spPr>
          <a:xfrm>
            <a:off x="1220657" y="698500"/>
            <a:ext cx="1495686" cy="302955"/>
          </a:xfrm>
          <a:prstGeom prst="roundRect">
            <a:avLst>
              <a:gd name="adj" fmla="val 50000"/>
            </a:avLst>
          </a:prstGeom>
          <a:solidFill>
            <a:srgbClr val="E0E7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4338CA"/>
                </a:solidFill>
                <a:latin typeface="Aptos"/>
              </a:rPr>
              <a:t>CONFIGURATION</a:t>
            </a:r>
          </a:p>
        </p:txBody>
      </p:sp>
      <p:sp>
        <p:nvSpPr>
          <p:cNvPr id="3" name="TextBox 2" descr="Understanding CLAUDE.md" title="Slide title"/>
          <p:cNvSpPr txBox="1"/>
          <p:nvPr/>
        </p:nvSpPr>
        <p:spPr>
          <a:xfrm>
            <a:off x="635000" y="1143000"/>
            <a:ext cx="5842000" cy="461665"/>
          </a:xfrm>
          <a:prstGeom prst="rect">
            <a:avLst/>
          </a:prstGeom>
          <a:noFill/>
        </p:spPr>
        <p:txBody>
          <a:bodyPr wrap="square" lIns="0" tIns="0" rIns="0" bIns="0">
            <a:spAutoFit/>
          </a:bodyPr>
          <a:lstStyle/>
          <a:p>
            <a:pPr algn="l"/>
            <a:r>
              <a:rPr sz="3000" b="1" dirty="0">
                <a:solidFill>
                  <a:srgbClr val="1A1A2E"/>
                </a:solidFill>
                <a:latin typeface="Georgia"/>
              </a:rPr>
              <a:t>Understanding CLAUDE.md</a:t>
            </a:r>
          </a:p>
        </p:txBody>
      </p:sp>
      <p:sp>
        <p:nvSpPr>
          <p:cNvPr id="4" name="TextBox 3" descr="Think of CLAUDE.md as your project brain. It tells the AI your rules, your tech stack, and how you like to work." title="Description"/>
          <p:cNvSpPr txBox="1"/>
          <p:nvPr/>
        </p:nvSpPr>
        <p:spPr>
          <a:xfrm>
            <a:off x="635000" y="1833265"/>
            <a:ext cx="5715000" cy="1072538"/>
          </a:xfrm>
          <a:prstGeom prst="rect">
            <a:avLst/>
          </a:prstGeom>
          <a:noFill/>
        </p:spPr>
        <p:txBody>
          <a:bodyPr wrap="square" lIns="0" tIns="0" rIns="0" bIns="0">
            <a:spAutoFit/>
          </a:bodyPr>
          <a:lstStyle/>
          <a:p>
            <a:pPr algn="l">
              <a:lnSpc>
                <a:spcPct val="150000"/>
              </a:lnSpc>
            </a:pPr>
            <a:r>
              <a:rPr sz="1600" dirty="0">
                <a:solidFill>
                  <a:srgbClr val="4B5563"/>
                </a:solidFill>
                <a:latin typeface="Aptos"/>
              </a:rPr>
              <a:t>CLAUDE.md is your project's memory. It tells the AI your discipline, course level, and academic preferences - so you never repeat yourself.</a:t>
            </a:r>
          </a:p>
        </p:txBody>
      </p:sp>
      <p:sp>
        <p:nvSpPr>
          <p:cNvPr id="5" name="Rectangle 4"/>
          <p:cNvSpPr/>
          <p:nvPr/>
        </p:nvSpPr>
        <p:spPr>
          <a:xfrm>
            <a:off x="635000" y="3286802"/>
            <a:ext cx="63500" cy="5080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descr="Zero-prompt alignment. The AI just knows." title="Key insight"/>
          <p:cNvSpPr txBox="1"/>
          <p:nvPr/>
        </p:nvSpPr>
        <p:spPr>
          <a:xfrm>
            <a:off x="825500" y="3286802"/>
            <a:ext cx="5080000" cy="304250"/>
          </a:xfrm>
          <a:prstGeom prst="rect">
            <a:avLst/>
          </a:prstGeom>
          <a:noFill/>
        </p:spPr>
        <p:txBody>
          <a:bodyPr wrap="square" lIns="0" tIns="0" rIns="0" bIns="0">
            <a:spAutoFit/>
          </a:bodyPr>
          <a:lstStyle/>
          <a:p>
            <a:pPr>
              <a:lnSpc>
                <a:spcPct val="150000"/>
              </a:lnSpc>
            </a:pPr>
            <a:r>
              <a:rPr sz="1500" i="1">
                <a:solidFill>
                  <a:srgbClr val="4338CA"/>
                </a:solidFill>
                <a:latin typeface="Georgia"/>
              </a:rPr>
              <a:t>Zero-prompt alignment. The AI just knows.</a:t>
            </a:r>
          </a:p>
        </p:txBody>
      </p:sp>
      <p:sp>
        <p:nvSpPr>
          <p:cNvPr id="7" name="Rounded Rectangle 6"/>
          <p:cNvSpPr/>
          <p:nvPr/>
        </p:nvSpPr>
        <p:spPr>
          <a:xfrm>
            <a:off x="6604000" y="6985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descr="Project Conventions" title="Feature name"/>
          <p:cNvSpPr txBox="1"/>
          <p:nvPr/>
        </p:nvSpPr>
        <p:spPr>
          <a:xfrm>
            <a:off x="6794500" y="952500"/>
            <a:ext cx="4445000" cy="261610"/>
          </a:xfrm>
          <a:prstGeom prst="rect">
            <a:avLst/>
          </a:prstGeom>
          <a:noFill/>
        </p:spPr>
        <p:txBody>
          <a:bodyPr wrap="square" lIns="0" tIns="0" rIns="0" bIns="0">
            <a:spAutoFit/>
          </a:bodyPr>
          <a:lstStyle/>
          <a:p>
            <a:pPr algn="l">
              <a:spcAft>
                <a:spcPts val="400"/>
              </a:spcAft>
            </a:pPr>
            <a:r>
              <a:rPr sz="1700" b="1" dirty="0">
                <a:solidFill>
                  <a:srgbClr val="1A1A2E"/>
                </a:solidFill>
                <a:latin typeface="Aptos"/>
              </a:rPr>
              <a:t>Project Conventions</a:t>
            </a:r>
          </a:p>
        </p:txBody>
      </p:sp>
      <p:sp>
        <p:nvSpPr>
          <p:cNvPr id="9" name="TextBox 8" descr="Coding style, naming rules, and preferences" title="Feature detail"/>
          <p:cNvSpPr txBox="1"/>
          <p:nvPr/>
        </p:nvSpPr>
        <p:spPr>
          <a:xfrm>
            <a:off x="6794500" y="1333500"/>
            <a:ext cx="4445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Discipline, course level, and pedagogical approach</a:t>
            </a:r>
          </a:p>
        </p:txBody>
      </p:sp>
      <p:sp>
        <p:nvSpPr>
          <p:cNvPr id="10" name="Rounded Rectangle 9"/>
          <p:cNvSpPr/>
          <p:nvPr/>
        </p:nvSpPr>
        <p:spPr>
          <a:xfrm>
            <a:off x="6604000" y="25400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descr="Custom Commands" title="Feature name"/>
          <p:cNvSpPr txBox="1"/>
          <p:nvPr/>
        </p:nvSpPr>
        <p:spPr>
          <a:xfrm>
            <a:off x="6794500" y="27940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Custom Commands</a:t>
            </a:r>
          </a:p>
        </p:txBody>
      </p:sp>
      <p:sp>
        <p:nvSpPr>
          <p:cNvPr id="12" name="TextBox 11" descr="Shortcuts and workflows specific to your project" title="Feature detail"/>
          <p:cNvSpPr txBox="1"/>
          <p:nvPr/>
        </p:nvSpPr>
        <p:spPr>
          <a:xfrm>
            <a:off x="6794500" y="3175000"/>
            <a:ext cx="4445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Shortcuts for syllabi, exams, or discussion prompts</a:t>
            </a:r>
          </a:p>
        </p:txBody>
      </p:sp>
      <p:sp>
        <p:nvSpPr>
          <p:cNvPr id="13" name="Rounded Rectangle 12"/>
          <p:cNvSpPr/>
          <p:nvPr/>
        </p:nvSpPr>
        <p:spPr>
          <a:xfrm>
            <a:off x="6604000" y="43815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descr="Reference Links" title="Feature name"/>
          <p:cNvSpPr txBox="1"/>
          <p:nvPr/>
        </p:nvSpPr>
        <p:spPr>
          <a:xfrm>
            <a:off x="6794500" y="46355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Reference Links</a:t>
            </a:r>
          </a:p>
        </p:txBody>
      </p:sp>
      <p:sp>
        <p:nvSpPr>
          <p:cNvPr id="15" name="TextBox 14" descr="Point the AI to your docs, APIs, and guides" title="Feature detail"/>
          <p:cNvSpPr txBox="1"/>
          <p:nvPr/>
        </p:nvSpPr>
        <p:spPr>
          <a:xfrm>
            <a:off x="6794500" y="5016500"/>
            <a:ext cx="4445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Link to your LMS, textbooks, and accreditation standards</a:t>
            </a:r>
          </a:p>
        </p:txBody>
      </p:sp>
      <p:sp>
        <p:nvSpPr>
          <p:cNvPr id="16" name="Rectangle 15"/>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269901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descr="Configuration category label" title="Section badge"/>
          <p:cNvSpPr/>
          <p:nvPr/>
        </p:nvSpPr>
        <p:spPr>
          <a:xfrm>
            <a:off x="5348157" y="508000"/>
            <a:ext cx="1495686" cy="302955"/>
          </a:xfrm>
          <a:prstGeom prst="roundRect">
            <a:avLst>
              <a:gd name="adj" fmla="val 50000"/>
            </a:avLst>
          </a:prstGeom>
          <a:solidFill>
            <a:srgbClr val="E0E7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4338CA"/>
                </a:solidFill>
                <a:latin typeface="Aptos"/>
              </a:rPr>
              <a:t>CONFIGURATION</a:t>
            </a:r>
          </a:p>
        </p:txBody>
      </p:sp>
      <p:sp>
        <p:nvSpPr>
          <p:cNvPr id="3" name="TextBox 2" descr="Understanding AGENTS.md" title="Slide title"/>
          <p:cNvSpPr txBox="1"/>
          <p:nvPr/>
        </p:nvSpPr>
        <p:spPr>
          <a:xfrm>
            <a:off x="2921000" y="965200"/>
            <a:ext cx="6350000" cy="492443"/>
          </a:xfrm>
          <a:prstGeom prst="rect">
            <a:avLst/>
          </a:prstGeom>
          <a:noFill/>
        </p:spPr>
        <p:txBody>
          <a:bodyPr wrap="square" lIns="0" tIns="0" rIns="0" bIns="0">
            <a:spAutoFit/>
          </a:bodyPr>
          <a:lstStyle/>
          <a:p>
            <a:pPr algn="ctr"/>
            <a:r>
              <a:rPr sz="3200" b="1">
                <a:solidFill>
                  <a:srgbClr val="1A1A2E"/>
                </a:solidFill>
                <a:latin typeface="Georgia"/>
              </a:rPr>
              <a:t>Understanding AGENTS.md</a:t>
            </a:r>
          </a:p>
        </p:txBody>
      </p:sp>
      <p:sp>
        <p:nvSpPr>
          <p:cNvPr id="4" name="TextBox 3" descr="Give your AI specialized roles, like hiring a team of experts" title="Description"/>
          <p:cNvSpPr txBox="1"/>
          <p:nvPr/>
        </p:nvSpPr>
        <p:spPr>
          <a:xfrm>
            <a:off x="1651000" y="1524000"/>
            <a:ext cx="8890000" cy="333874"/>
          </a:xfrm>
          <a:prstGeom prst="rect">
            <a:avLst/>
          </a:prstGeom>
          <a:noFill/>
        </p:spPr>
        <p:txBody>
          <a:bodyPr wrap="square" lIns="0" tIns="0" rIns="0" bIns="0">
            <a:spAutoFit/>
          </a:bodyPr>
          <a:lstStyle/>
          <a:p>
            <a:pPr algn="ctr">
              <a:lnSpc>
                <a:spcPct val="150000"/>
              </a:lnSpc>
            </a:pPr>
            <a:r>
              <a:rPr sz="1600" dirty="0">
                <a:solidFill>
                  <a:srgbClr val="4B5563"/>
                </a:solidFill>
                <a:latin typeface="Aptos"/>
              </a:rPr>
              <a:t>Give your AI specialized roles - like assembling a team of graduate assistants.</a:t>
            </a:r>
          </a:p>
        </p:txBody>
      </p:sp>
      <p:sp>
        <p:nvSpPr>
          <p:cNvPr id="5" name="Oval 4" descr="Step 1" title="Step number"/>
          <p:cNvSpPr/>
          <p:nvPr/>
        </p:nvSpPr>
        <p:spPr>
          <a:xfrm>
            <a:off x="2146300" y="2129343"/>
            <a:ext cx="533400" cy="533400"/>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1</a:t>
            </a:r>
          </a:p>
        </p:txBody>
      </p:sp>
      <p:sp>
        <p:nvSpPr>
          <p:cNvPr id="6" name="Rounded Rectangle 5"/>
          <p:cNvSpPr/>
          <p:nvPr/>
        </p:nvSpPr>
        <p:spPr>
          <a:xfrm>
            <a:off x="762000" y="2667000"/>
            <a:ext cx="3302000" cy="3429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TextBox 6" descr="Specialized Agents" title="Feature name"/>
          <p:cNvSpPr txBox="1"/>
          <p:nvPr/>
        </p:nvSpPr>
        <p:spPr>
          <a:xfrm>
            <a:off x="952500" y="2895600"/>
            <a:ext cx="2921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Specialized Agents</a:t>
            </a:r>
          </a:p>
        </p:txBody>
      </p:sp>
      <p:sp>
        <p:nvSpPr>
          <p:cNvPr id="8" name="TextBox 7" descr="Define focused roles like Security Expert or Presentation Builder" title="Feature detail"/>
          <p:cNvSpPr txBox="1"/>
          <p:nvPr/>
        </p:nvSpPr>
        <p:spPr>
          <a:xfrm>
            <a:off x="952500" y="3302000"/>
            <a:ext cx="2921000" cy="703206"/>
          </a:xfrm>
          <a:prstGeom prst="rect">
            <a:avLst/>
          </a:prstGeom>
          <a:noFill/>
        </p:spPr>
        <p:txBody>
          <a:bodyPr wrap="square" lIns="0" tIns="0" rIns="0" bIns="0">
            <a:spAutoFit/>
          </a:bodyPr>
          <a:lstStyle/>
          <a:p>
            <a:pPr algn="l">
              <a:lnSpc>
                <a:spcPct val="150000"/>
              </a:lnSpc>
            </a:pPr>
            <a:r>
              <a:rPr lang="en-US" sz="1600" dirty="0">
                <a:solidFill>
                  <a:srgbClr val="4B5563"/>
                </a:solidFill>
                <a:latin typeface="Aptos"/>
              </a:rPr>
              <a:t>Create roles like Exam Writer, Syllabus Builder, or Lit Reviewer</a:t>
            </a:r>
          </a:p>
        </p:txBody>
      </p:sp>
      <p:sp>
        <p:nvSpPr>
          <p:cNvPr id="9" name="Oval 8" descr="Step 2" title="Step number"/>
          <p:cNvSpPr/>
          <p:nvPr/>
        </p:nvSpPr>
        <p:spPr>
          <a:xfrm>
            <a:off x="5765800" y="2129343"/>
            <a:ext cx="533400" cy="533400"/>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2</a:t>
            </a:r>
          </a:p>
        </p:txBody>
      </p:sp>
      <p:sp>
        <p:nvSpPr>
          <p:cNvPr id="10" name="Rounded Rectangle 9"/>
          <p:cNvSpPr/>
          <p:nvPr/>
        </p:nvSpPr>
        <p:spPr>
          <a:xfrm>
            <a:off x="4381500" y="2667000"/>
            <a:ext cx="3302000" cy="3429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descr="Custom Instructions" title="Feature name"/>
          <p:cNvSpPr txBox="1"/>
          <p:nvPr/>
        </p:nvSpPr>
        <p:spPr>
          <a:xfrm>
            <a:off x="4572000" y="2895600"/>
            <a:ext cx="2921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Custom Instructions</a:t>
            </a:r>
          </a:p>
        </p:txBody>
      </p:sp>
      <p:sp>
        <p:nvSpPr>
          <p:cNvPr id="12" name="TextBox 11" descr="Each agent gets its own behavior rules and tool access" title="Feature detail"/>
          <p:cNvSpPr txBox="1"/>
          <p:nvPr/>
        </p:nvSpPr>
        <p:spPr>
          <a:xfrm>
            <a:off x="4572000" y="3302000"/>
            <a:ext cx="2921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Each agent gets its own rules, tone, and disciplinary expertise</a:t>
            </a:r>
          </a:p>
        </p:txBody>
      </p:sp>
      <p:sp>
        <p:nvSpPr>
          <p:cNvPr id="13" name="Oval 12" descr="Step 3" title="Step number"/>
          <p:cNvSpPr/>
          <p:nvPr/>
        </p:nvSpPr>
        <p:spPr>
          <a:xfrm>
            <a:off x="9385300" y="2129343"/>
            <a:ext cx="533400" cy="533400"/>
          </a:xfrm>
          <a:prstGeom prst="ellipse">
            <a:avLst/>
          </a:prstGeom>
          <a:solidFill>
            <a:srgbClr val="EEF2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spcBef>
                <a:spcPts val="0"/>
              </a:spcBef>
            </a:pPr>
            <a:r>
              <a:rPr sz="1800" b="1">
                <a:solidFill>
                  <a:srgbClr val="4338CA"/>
                </a:solidFill>
                <a:latin typeface="Georgia"/>
              </a:rPr>
              <a:t>3</a:t>
            </a:r>
          </a:p>
        </p:txBody>
      </p:sp>
      <p:sp>
        <p:nvSpPr>
          <p:cNvPr id="14" name="Rounded Rectangle 13"/>
          <p:cNvSpPr/>
          <p:nvPr/>
        </p:nvSpPr>
        <p:spPr>
          <a:xfrm>
            <a:off x="8001000" y="2667000"/>
            <a:ext cx="3302000" cy="3429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TextBox 14" descr="Workflow Automation" title="Feature name"/>
          <p:cNvSpPr txBox="1"/>
          <p:nvPr/>
        </p:nvSpPr>
        <p:spPr>
          <a:xfrm>
            <a:off x="8191500" y="2895600"/>
            <a:ext cx="2921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Workflow Automation</a:t>
            </a:r>
          </a:p>
        </p:txBody>
      </p:sp>
      <p:sp>
        <p:nvSpPr>
          <p:cNvPr id="16" name="TextBox 15" descr="Coordinate multi-step tasks across different agents" title="Feature detail"/>
          <p:cNvSpPr txBox="1"/>
          <p:nvPr/>
        </p:nvSpPr>
        <p:spPr>
          <a:xfrm>
            <a:off x="8191500" y="3302000"/>
            <a:ext cx="2921000" cy="703206"/>
          </a:xfrm>
          <a:prstGeom prst="rect">
            <a:avLst/>
          </a:prstGeom>
          <a:noFill/>
        </p:spPr>
        <p:txBody>
          <a:bodyPr wrap="square" lIns="0" tIns="0" rIns="0" bIns="0">
            <a:spAutoFit/>
          </a:bodyPr>
          <a:lstStyle/>
          <a:p>
            <a:pPr algn="l">
              <a:lnSpc>
                <a:spcPct val="150000"/>
              </a:lnSpc>
            </a:pPr>
            <a:r>
              <a:rPr lang="en-US" sz="1600" dirty="0">
                <a:solidFill>
                  <a:srgbClr val="4B5563"/>
                </a:solidFill>
                <a:latin typeface="Aptos"/>
              </a:rPr>
              <a:t>Chain tasks: draft a syllabus, then auto-generate its rubric</a:t>
            </a:r>
          </a:p>
        </p:txBody>
      </p:sp>
      <p:sp>
        <p:nvSpPr>
          <p:cNvPr id="17" name="Rectangle 16"/>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861015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descr="Workflow category label" title="Section badge"/>
          <p:cNvSpPr/>
          <p:nvPr/>
        </p:nvSpPr>
        <p:spPr>
          <a:xfrm>
            <a:off x="1229695" y="698500"/>
            <a:ext cx="1096609" cy="302955"/>
          </a:xfrm>
          <a:prstGeom prst="roundRect">
            <a:avLst>
              <a:gd name="adj" fmla="val 50000"/>
            </a:avLst>
          </a:prstGeom>
          <a:solidFill>
            <a:srgbClr val="E0E7FF"/>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spAutoFit/>
          </a:bodyPr>
          <a:lstStyle/>
          <a:p>
            <a:pPr algn="ctr"/>
            <a:r>
              <a:rPr sz="1400" b="1">
                <a:solidFill>
                  <a:srgbClr val="4338CA"/>
                </a:solidFill>
                <a:latin typeface="Aptos"/>
              </a:rPr>
              <a:t>WORKFLOW</a:t>
            </a:r>
          </a:p>
        </p:txBody>
      </p:sp>
      <p:sp>
        <p:nvSpPr>
          <p:cNvPr id="3" name="TextBox 2" descr="The Multi-AI Workflow" title="Slide title"/>
          <p:cNvSpPr txBox="1"/>
          <p:nvPr/>
        </p:nvSpPr>
        <p:spPr>
          <a:xfrm>
            <a:off x="635000" y="1143000"/>
            <a:ext cx="5842000" cy="553998"/>
          </a:xfrm>
          <a:prstGeom prst="rect">
            <a:avLst/>
          </a:prstGeom>
          <a:noFill/>
        </p:spPr>
        <p:txBody>
          <a:bodyPr wrap="square" lIns="0" tIns="0" rIns="0" bIns="0">
            <a:spAutoFit/>
          </a:bodyPr>
          <a:lstStyle/>
          <a:p>
            <a:pPr algn="l"/>
            <a:r>
              <a:rPr sz="3600" b="1">
                <a:solidFill>
                  <a:srgbClr val="1A1A2E"/>
                </a:solidFill>
                <a:latin typeface="Georgia"/>
              </a:rPr>
              <a:t>The Multi-AI Workflow</a:t>
            </a:r>
          </a:p>
        </p:txBody>
      </p:sp>
      <p:sp>
        <p:nvSpPr>
          <p:cNvPr id="4" name="TextBox 3" descr="Ask the same question to all three AIs, then combine their best ideas into one stronger answer" title="Description"/>
          <p:cNvSpPr txBox="1"/>
          <p:nvPr/>
        </p:nvSpPr>
        <p:spPr>
          <a:xfrm>
            <a:off x="635000" y="1925597"/>
            <a:ext cx="5715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Pose the same question to all three AIs, then combine their strongest ideas into one superior result.</a:t>
            </a:r>
          </a:p>
        </p:txBody>
      </p:sp>
      <p:sp>
        <p:nvSpPr>
          <p:cNvPr id="5" name="Rectangle 4"/>
          <p:cNvSpPr/>
          <p:nvPr/>
        </p:nvSpPr>
        <p:spPr>
          <a:xfrm>
            <a:off x="635000" y="3009804"/>
            <a:ext cx="63500" cy="5080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descr="Parallel thinking beats solo thinking" title="Key insight"/>
          <p:cNvSpPr txBox="1"/>
          <p:nvPr/>
        </p:nvSpPr>
        <p:spPr>
          <a:xfrm>
            <a:off x="825500" y="3009804"/>
            <a:ext cx="5080000" cy="304250"/>
          </a:xfrm>
          <a:prstGeom prst="rect">
            <a:avLst/>
          </a:prstGeom>
          <a:noFill/>
        </p:spPr>
        <p:txBody>
          <a:bodyPr wrap="square" lIns="0" tIns="0" rIns="0" bIns="0">
            <a:spAutoFit/>
          </a:bodyPr>
          <a:lstStyle/>
          <a:p>
            <a:pPr>
              <a:lnSpc>
                <a:spcPct val="150000"/>
              </a:lnSpc>
            </a:pPr>
            <a:r>
              <a:rPr sz="1500" i="1" dirty="0">
                <a:solidFill>
                  <a:srgbClr val="4338CA"/>
                </a:solidFill>
                <a:latin typeface="Georgia"/>
              </a:rPr>
              <a:t>Parallel thinking beats solo thinking.</a:t>
            </a:r>
          </a:p>
        </p:txBody>
      </p:sp>
      <p:sp>
        <p:nvSpPr>
          <p:cNvPr id="7" name="TextBox 6" descr="Say: Run the multi-AI workflow on this: your question" title="Workflow command"/>
          <p:cNvSpPr txBox="1"/>
          <p:nvPr/>
        </p:nvSpPr>
        <p:spPr>
          <a:xfrm>
            <a:off x="635000" y="3873500"/>
            <a:ext cx="4826000" cy="292131"/>
          </a:xfrm>
          <a:prstGeom prst="rect">
            <a:avLst/>
          </a:prstGeom>
          <a:noFill/>
        </p:spPr>
        <p:txBody>
          <a:bodyPr wrap="square" lIns="0" tIns="0" rIns="0" bIns="0">
            <a:spAutoFit/>
          </a:bodyPr>
          <a:lstStyle/>
          <a:p>
            <a:pPr algn="l">
              <a:lnSpc>
                <a:spcPct val="150000"/>
              </a:lnSpc>
            </a:pPr>
            <a:r>
              <a:rPr sz="1400" b="1" dirty="0">
                <a:solidFill>
                  <a:srgbClr val="4338CA"/>
                </a:solidFill>
                <a:latin typeface="Aptos"/>
              </a:rPr>
              <a:t>Say: "Run the multi-AI workflow on this: [your request]"</a:t>
            </a:r>
          </a:p>
        </p:txBody>
      </p:sp>
      <p:sp>
        <p:nvSpPr>
          <p:cNvPr id="8" name="Rounded Rectangle 7"/>
          <p:cNvSpPr/>
          <p:nvPr/>
        </p:nvSpPr>
        <p:spPr>
          <a:xfrm>
            <a:off x="6604000" y="6985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Rectangle 8"/>
          <p:cNvSpPr/>
          <p:nvPr/>
        </p:nvSpPr>
        <p:spPr>
          <a:xfrm>
            <a:off x="6705600" y="723900"/>
            <a:ext cx="4622800" cy="508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descr="1. Query All Three" title="Step title"/>
          <p:cNvSpPr txBox="1"/>
          <p:nvPr/>
        </p:nvSpPr>
        <p:spPr>
          <a:xfrm>
            <a:off x="6794500" y="9525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1. Query All Three</a:t>
            </a:r>
          </a:p>
        </p:txBody>
      </p:sp>
      <p:sp>
        <p:nvSpPr>
          <p:cNvPr id="11" name="TextBox 10" descr="Send the same prompt to Claude, Codex, and Gemini in parallel" title="Step detail"/>
          <p:cNvSpPr txBox="1"/>
          <p:nvPr/>
        </p:nvSpPr>
        <p:spPr>
          <a:xfrm>
            <a:off x="6794500" y="1333500"/>
            <a:ext cx="4445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Send the same prompt to Claude, ChatGPT, and Gemini simultaneously</a:t>
            </a:r>
          </a:p>
        </p:txBody>
      </p:sp>
      <p:sp>
        <p:nvSpPr>
          <p:cNvPr id="12" name="Rounded Rectangle 11"/>
          <p:cNvSpPr/>
          <p:nvPr/>
        </p:nvSpPr>
        <p:spPr>
          <a:xfrm>
            <a:off x="6604000" y="25400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descr="2. Evaluate Responses" title="Step title"/>
          <p:cNvSpPr txBox="1"/>
          <p:nvPr/>
        </p:nvSpPr>
        <p:spPr>
          <a:xfrm>
            <a:off x="6794500" y="27940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2. Evaluate Responses</a:t>
            </a:r>
          </a:p>
        </p:txBody>
      </p:sp>
      <p:sp>
        <p:nvSpPr>
          <p:cNvPr id="14" name="TextBox 13" descr="Compare for accuracy, completeness, and practical value" title="Step detail"/>
          <p:cNvSpPr txBox="1"/>
          <p:nvPr/>
        </p:nvSpPr>
        <p:spPr>
          <a:xfrm>
            <a:off x="6794500" y="3175000"/>
            <a:ext cx="4445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Compare for depth, accuracy, and relevance to your discipline</a:t>
            </a:r>
          </a:p>
        </p:txBody>
      </p:sp>
      <p:sp>
        <p:nvSpPr>
          <p:cNvPr id="15" name="Rounded Rectangle 14"/>
          <p:cNvSpPr/>
          <p:nvPr/>
        </p:nvSpPr>
        <p:spPr>
          <a:xfrm>
            <a:off x="6604000" y="4381500"/>
            <a:ext cx="4826000" cy="1651000"/>
          </a:xfrm>
          <a:prstGeom prst="roundRect">
            <a:avLst>
              <a:gd name="adj" fmla="val 6000"/>
            </a:avLst>
          </a:prstGeom>
          <a:solidFill>
            <a:srgbClr val="F9FAFB"/>
          </a:solidFill>
          <a:ln w="12700">
            <a:solidFill>
              <a:srgbClr val="E5E7E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descr="3. Synthesize the Best" title="Step title"/>
          <p:cNvSpPr txBox="1"/>
          <p:nvPr/>
        </p:nvSpPr>
        <p:spPr>
          <a:xfrm>
            <a:off x="6794500" y="4635500"/>
            <a:ext cx="4445000" cy="261610"/>
          </a:xfrm>
          <a:prstGeom prst="rect">
            <a:avLst/>
          </a:prstGeom>
          <a:noFill/>
        </p:spPr>
        <p:txBody>
          <a:bodyPr wrap="square" lIns="0" tIns="0" rIns="0" bIns="0">
            <a:spAutoFit/>
          </a:bodyPr>
          <a:lstStyle/>
          <a:p>
            <a:pPr algn="l">
              <a:spcAft>
                <a:spcPts val="400"/>
              </a:spcAft>
            </a:pPr>
            <a:r>
              <a:rPr sz="1700" b="1">
                <a:solidFill>
                  <a:srgbClr val="1A1A2E"/>
                </a:solidFill>
                <a:latin typeface="Aptos"/>
              </a:rPr>
              <a:t>3. Synthesize the Best</a:t>
            </a:r>
          </a:p>
        </p:txBody>
      </p:sp>
      <p:sp>
        <p:nvSpPr>
          <p:cNvPr id="17" name="TextBox 16" descr="Claude combines the strongest ideas into one final answer" title="Step detail"/>
          <p:cNvSpPr txBox="1"/>
          <p:nvPr/>
        </p:nvSpPr>
        <p:spPr>
          <a:xfrm>
            <a:off x="6794500" y="5016500"/>
            <a:ext cx="4445000" cy="703206"/>
          </a:xfrm>
          <a:prstGeom prst="rect">
            <a:avLst/>
          </a:prstGeom>
          <a:noFill/>
        </p:spPr>
        <p:txBody>
          <a:bodyPr wrap="square" lIns="0" tIns="0" rIns="0" bIns="0">
            <a:spAutoFit/>
          </a:bodyPr>
          <a:lstStyle/>
          <a:p>
            <a:pPr algn="l">
              <a:lnSpc>
                <a:spcPct val="150000"/>
              </a:lnSpc>
            </a:pPr>
            <a:r>
              <a:rPr sz="1600" dirty="0">
                <a:solidFill>
                  <a:srgbClr val="4B5563"/>
                </a:solidFill>
                <a:latin typeface="Aptos"/>
              </a:rPr>
              <a:t>Claude synthesizes the strongest elements into one polished output</a:t>
            </a:r>
          </a:p>
        </p:txBody>
      </p:sp>
      <p:sp>
        <p:nvSpPr>
          <p:cNvPr id="18" name="Rectangle 17"/>
          <p:cNvSpPr/>
          <p:nvPr/>
        </p:nvSpPr>
        <p:spPr>
          <a:xfrm>
            <a:off x="0" y="6819900"/>
            <a:ext cx="12192000" cy="38100"/>
          </a:xfrm>
          <a:prstGeom prst="rect">
            <a:avLst/>
          </a:prstGeom>
          <a:solidFill>
            <a:srgbClr val="4338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481193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875"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F260D7B-5862-4465-9E5B-BA4632750175}">
  <we:reference id="WA200010001" version="1.0.0.0" store="Omex" storeType="OMEX"/>
  <we:alternateReferences>
    <we:reference id="WA200010001" version="1.0.0.0" store="WA200010001" storeType="OMEX"/>
  </we:alternateReferences>
  <we:properties>
    <we:property name="Office.AutoShowTaskpaneWithDocument" value="true"/>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333</TotalTime>
  <Words>1865</Words>
  <Application>Microsoft Office PowerPoint</Application>
  <PresentationFormat>Widescreen</PresentationFormat>
  <Paragraphs>157</Paragraphs>
  <Slides>13</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Aptos</vt:lpstr>
      <vt:lpstr>Arial</vt:lpstr>
      <vt:lpstr>Calibri</vt:lpstr>
      <vt:lpstr>Georgia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Mousel, Timothy J</cp:lastModifiedBy>
  <cp:revision>6</cp:revision>
  <cp:lastPrinted>2026-03-07T22:40:46Z</cp:lastPrinted>
  <dcterms:created xsi:type="dcterms:W3CDTF">2013-01-27T09:14:16Z</dcterms:created>
  <dcterms:modified xsi:type="dcterms:W3CDTF">2026-03-08T02:32:52Z</dcterms:modified>
  <cp:category/>
</cp:coreProperties>
</file>