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notesMasterIdLst>
    <p:notesMasterId r:id="rId4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evolveaiinstitute.com/arad/" TargetMode="External"/><Relationship Id="rId1" Type="http://schemas.openxmlformats.org/officeDocument/2006/relationships/image" Target="../media/image-1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evolveaiinstitute.com/poll/poll.php?c=SYJZB9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hyperlink" Target="https://evolveaiinstitute.com/arad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hyperlink" Target="https://chatgpt.com/g/g-684c939450408191be5ffdea47ae34ca-ai-responsive-assignment-design-arad-framework" TargetMode="External"/><Relationship Id="rId2" Type="http://schemas.openxmlformats.org/officeDocument/2006/relationships/hyperlink" Target="https://chatgpt.com/g/g-68486852408881918cbaa7fff00ce0d1-create-ai-resistant-or-ai-dependent-assignments" TargetMode="External"/><Relationship Id="rId4" Type="http://schemas.openxmlformats.org/officeDocument/2006/relationships/hyperlink" Target="https://evolveaiinstitute.com/arad/" TargetMode="External"/><Relationship Id="rId5" Type="http://schemas.openxmlformats.org/officeDocument/2006/relationships/hyperlink" Target="https://evolveaiinstitute.com/arad/" TargetMode="External"/><Relationship Id="rId3" Type="http://schemas.openxmlformats.org/officeDocument/2006/relationships/image" Target="../media/image-40-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evolveaiinstitute.com/arad/" TargetMode="External"/><Relationship Id="rId3" Type="http://schemas.openxmlformats.org/officeDocument/2006/relationships/hyperlink" Target="https://evolveaiinstitute.com/arad/" TargetMode="External"/><Relationship Id="rId1" Type="http://schemas.openxmlformats.org/officeDocument/2006/relationships/image" Target="../media/image-42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hero" descr="Chalk-style drawing of a student writing in a notebook beside a laptop, with a thought bubble mapping connected ideas toward a green checkmark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920" y="868680"/>
            <a:ext cx="6949440" cy="3909060"/>
          </a:xfrm>
          <a:prstGeom prst="rect">
            <a:avLst/>
          </a:prstGeom>
        </p:spPr>
      </p:pic>
      <p:sp>
        <p:nvSpPr>
          <p:cNvPr id="3" name="s1-text-0"/>
          <p:cNvSpPr/>
          <p:nvPr/>
        </p:nvSpPr>
        <p:spPr>
          <a:xfrm>
            <a:off x="640080" y="7772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LIVE WEBINAR  ·  60 MINUTES</a:t>
            </a:r>
            <a:endParaRPr lang="en-US" sz="1200" dirty="0"/>
          </a:p>
        </p:txBody>
      </p:sp>
      <p:sp>
        <p:nvSpPr>
          <p:cNvPr id="4" name="!!title"/>
          <p:cNvSpPr/>
          <p:nvPr/>
        </p:nvSpPr>
        <p:spPr>
          <a:xfrm>
            <a:off x="640080" y="1143000"/>
            <a:ext cx="51206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2000"/>
              </a:lnSpc>
              <a:buNone/>
            </a:pPr>
            <a:r>
              <a:rPr lang="en-US" sz="6400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ARAD</a:t>
            </a:r>
            <a:endParaRPr lang="en-US" sz="6400" dirty="0"/>
          </a:p>
          <a:p>
            <a:pPr indent="0" marL="0">
              <a:lnSpc>
                <a:spcPct val="92000"/>
              </a:lnSpc>
              <a:buNone/>
            </a:pPr>
            <a:r>
              <a:rPr lang="en-US" sz="6400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Framework</a:t>
            </a:r>
            <a:endParaRPr lang="en-US" sz="6400" dirty="0"/>
          </a:p>
        </p:txBody>
      </p:sp>
      <p:sp>
        <p:nvSpPr>
          <p:cNvPr id="5" name="s1-text-1"/>
          <p:cNvSpPr/>
          <p:nvPr/>
        </p:nvSpPr>
        <p:spPr>
          <a:xfrm>
            <a:off x="640080" y="3337560"/>
            <a:ext cx="4480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AI-Responsive Assignment Design for Human Learning</a:t>
            </a:r>
            <a:endParaRPr lang="en-US" sz="2200" dirty="0"/>
          </a:p>
        </p:txBody>
      </p:sp>
      <p:sp>
        <p:nvSpPr>
          <p:cNvPr id="6" name="s1-shape-2"/>
          <p:cNvSpPr/>
          <p:nvPr/>
        </p:nvSpPr>
        <p:spPr>
          <a:xfrm>
            <a:off x="640080" y="4480560"/>
            <a:ext cx="1051560" cy="384048"/>
          </a:xfrm>
          <a:prstGeom prst="roundRect">
            <a:avLst>
              <a:gd name="adj" fmla="val 50000"/>
            </a:avLst>
          </a:prstGeom>
          <a:solidFill>
            <a:srgbClr val="0B1424"/>
          </a:solidFill>
          <a:ln w="15875">
            <a:solidFill>
              <a:srgbClr val="F2B84B"/>
            </a:solidFill>
            <a:prstDash val="solid"/>
          </a:ln>
        </p:spPr>
      </p:sp>
      <p:sp>
        <p:nvSpPr>
          <p:cNvPr id="7" name="s1-text-3"/>
          <p:cNvSpPr/>
          <p:nvPr/>
        </p:nvSpPr>
        <p:spPr>
          <a:xfrm>
            <a:off x="640080" y="4480560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</a:t>
            </a:r>
            <a:endParaRPr lang="en-US" sz="1300" dirty="0"/>
          </a:p>
        </p:txBody>
      </p:sp>
      <p:sp>
        <p:nvSpPr>
          <p:cNvPr id="8" name="s1-text-4"/>
          <p:cNvSpPr/>
          <p:nvPr/>
        </p:nvSpPr>
        <p:spPr>
          <a:xfrm>
            <a:off x="1828800" y="4480560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modes  ·  6 principles  ·  8 dimensions  ·  GOALS</a:t>
            </a:r>
            <a:endParaRPr lang="en-US" sz="1400" dirty="0"/>
          </a:p>
        </p:txBody>
      </p:sp>
      <p:sp>
        <p:nvSpPr>
          <p:cNvPr id="9" name="s1-shape-5"/>
          <p:cNvSpPr/>
          <p:nvPr/>
        </p:nvSpPr>
        <p:spPr>
          <a:xfrm>
            <a:off x="640080" y="5440680"/>
            <a:ext cx="10927080" cy="0"/>
          </a:xfrm>
          <a:prstGeom prst="line">
            <a:avLst/>
          </a:prstGeom>
          <a:noFill/>
          <a:ln w="15875">
            <a:solidFill>
              <a:srgbClr val="2B3C58"/>
            </a:solidFill>
            <a:prstDash val="solid"/>
          </a:ln>
        </p:spPr>
      </p:sp>
      <p:sp>
        <p:nvSpPr>
          <p:cNvPr id="10" name="s1-text-6"/>
          <p:cNvSpPr/>
          <p:nvPr/>
        </p:nvSpPr>
        <p:spPr>
          <a:xfrm>
            <a:off x="640080" y="562356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 Mousel</a:t>
            </a:r>
            <a:endParaRPr lang="en-US" sz="1800" dirty="0"/>
          </a:p>
        </p:txBody>
      </p:sp>
      <p:sp>
        <p:nvSpPr>
          <p:cNvPr id="11" name="s1-text-7"/>
          <p:cNvSpPr/>
          <p:nvPr/>
        </p:nvSpPr>
        <p:spPr>
          <a:xfrm>
            <a:off x="640080" y="5943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Founder, Evolve AI Institute  ·  Creator of the ARAD framework</a:t>
            </a:r>
            <a:endParaRPr lang="en-US" sz="1400" dirty="0"/>
          </a:p>
        </p:txBody>
      </p:sp>
      <p:sp>
        <p:nvSpPr>
          <p:cNvPr id="12" name="s1-text-8">
            <a:hlinkClick r:id="rId2" tooltip=""/>
          </p:cNvPr>
          <p:cNvSpPr/>
          <p:nvPr/>
        </p:nvSpPr>
        <p:spPr>
          <a:xfrm>
            <a:off x="7498080" y="5760720"/>
            <a:ext cx="4069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00" b="1" u="sng" dirty="0">
                <a:solidFill>
                  <a:srgbClr val="63D6B2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evolveaiinstitute.com/arad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hero" descr="Faded chalk drawing of a student thinking, carried over from the title slide.">    </p:cNvPr>
          <p:cNvPicPr>
            <a:picLocks noChangeAspect="1"/>
          </p:cNvPicPr>
          <p:nvPr/>
        </p:nvPicPr>
        <p:blipFill>
          <a:blip r:embed="rId1">
            <a:alphaModFix amt="45000"/>
          </a:blip>
          <a:stretch>
            <a:fillRect/>
          </a:stretch>
        </p:blipFill>
        <p:spPr>
          <a:xfrm>
            <a:off x="7589520" y="3840480"/>
            <a:ext cx="4297680" cy="2414016"/>
          </a:xfrm>
          <a:prstGeom prst="rect">
            <a:avLst/>
          </a:prstGeom>
        </p:spPr>
      </p:pic>
      <p:sp>
        <p:nvSpPr>
          <p:cNvPr id="3" name="s2-text-0"/>
          <p:cNvSpPr/>
          <p:nvPr/>
        </p:nvSpPr>
        <p:spPr>
          <a:xfrm>
            <a:off x="822960" y="11430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QUESTION FOR THIS HOUR</a:t>
            </a:r>
            <a:endParaRPr lang="en-US" sz="1200" dirty="0"/>
          </a:p>
        </p:txBody>
      </p:sp>
      <p:sp>
        <p:nvSpPr>
          <p:cNvPr id="4" name="s2-text-1"/>
          <p:cNvSpPr/>
          <p:nvPr/>
        </p:nvSpPr>
        <p:spPr>
          <a:xfrm>
            <a:off x="822960" y="1600200"/>
            <a:ext cx="96926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600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Does your assignment </a:t>
            </a:r>
            <a:pPr indent="0" marL="0">
              <a:lnSpc>
                <a:spcPct val="105000"/>
              </a:lnSpc>
              <a:buNone/>
            </a:pPr>
            <a:r>
              <a:rPr lang="en-US" sz="4600" dirty="0">
                <a:solidFill>
                  <a:srgbClr val="F2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still measure</a:t>
            </a:r>
            <a:pPr indent="0" marL="0">
              <a:lnSpc>
                <a:spcPct val="105000"/>
              </a:lnSpc>
              <a:buNone/>
            </a:pPr>
            <a:r>
              <a:rPr lang="en-US" sz="4600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what it claims to measure when a student uses AI?</a:t>
            </a:r>
            <a:endParaRPr lang="en-US" sz="4600" dirty="0"/>
          </a:p>
        </p:txBody>
      </p:sp>
      <p:sp>
        <p:nvSpPr>
          <p:cNvPr id="5" name="s2-text-2"/>
          <p:cNvSpPr/>
          <p:nvPr/>
        </p:nvSpPr>
        <p:spPr>
          <a:xfrm>
            <a:off x="822960" y="480060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your honest answer is "I'm uncertain," you are in good company.</a:t>
            </a: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4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3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OPENING POLL  ·  90 SECONDS</a:t>
            </a:r>
            <a:endParaRPr lang="en-US" sz="1200" dirty="0"/>
          </a:p>
        </p:txBody>
      </p:sp>
      <p:sp>
        <p:nvSpPr>
          <p:cNvPr id="3" name="s3-text-1"/>
          <p:cNvSpPr/>
          <p:nvPr/>
        </p:nvSpPr>
        <p:spPr>
          <a:xfrm>
            <a:off x="548640" y="676656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Which assignment in your course feels most vulnerable?</a:t>
            </a:r>
            <a:endParaRPr lang="en-US" sz="3200" dirty="0"/>
          </a:p>
        </p:txBody>
      </p:sp>
      <p:sp>
        <p:nvSpPr>
          <p:cNvPr id="4" name="s3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3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100" dirty="0"/>
          </a:p>
        </p:txBody>
      </p:sp>
      <p:sp>
        <p:nvSpPr>
          <p:cNvPr id="6" name="s3-shape-4"/>
          <p:cNvSpPr/>
          <p:nvPr/>
        </p:nvSpPr>
        <p:spPr>
          <a:xfrm>
            <a:off x="548640" y="1828800"/>
            <a:ext cx="352044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7" name="s3-text-5"/>
          <p:cNvSpPr/>
          <p:nvPr/>
        </p:nvSpPr>
        <p:spPr>
          <a:xfrm>
            <a:off x="777240" y="1828800"/>
            <a:ext cx="548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400" dirty="0"/>
          </a:p>
        </p:txBody>
      </p:sp>
      <p:sp>
        <p:nvSpPr>
          <p:cNvPr id="8" name="s3-text-6"/>
          <p:cNvSpPr/>
          <p:nvPr/>
        </p:nvSpPr>
        <p:spPr>
          <a:xfrm>
            <a:off x="1417320" y="1828800"/>
            <a:ext cx="25603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Essays or research papers</a:t>
            </a:r>
            <a:endParaRPr lang="en-US" sz="1800" dirty="0"/>
          </a:p>
        </p:txBody>
      </p:sp>
      <p:sp>
        <p:nvSpPr>
          <p:cNvPr id="9" name="s3-shape-7"/>
          <p:cNvSpPr/>
          <p:nvPr/>
        </p:nvSpPr>
        <p:spPr>
          <a:xfrm>
            <a:off x="4251960" y="1828800"/>
            <a:ext cx="352044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0" name="s3-text-8"/>
          <p:cNvSpPr/>
          <p:nvPr/>
        </p:nvSpPr>
        <p:spPr>
          <a:xfrm>
            <a:off x="4480560" y="1828800"/>
            <a:ext cx="548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400" dirty="0"/>
          </a:p>
        </p:txBody>
      </p:sp>
      <p:sp>
        <p:nvSpPr>
          <p:cNvPr id="11" name="s3-text-9"/>
          <p:cNvSpPr/>
          <p:nvPr/>
        </p:nvSpPr>
        <p:spPr>
          <a:xfrm>
            <a:off x="5120640" y="1828800"/>
            <a:ext cx="25603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Discussion posts</a:t>
            </a:r>
            <a:endParaRPr lang="en-US" sz="1800" dirty="0"/>
          </a:p>
        </p:txBody>
      </p:sp>
      <p:sp>
        <p:nvSpPr>
          <p:cNvPr id="12" name="s3-shape-10"/>
          <p:cNvSpPr/>
          <p:nvPr/>
        </p:nvSpPr>
        <p:spPr>
          <a:xfrm>
            <a:off x="548640" y="2852928"/>
            <a:ext cx="352044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3" name="s3-text-11"/>
          <p:cNvSpPr/>
          <p:nvPr/>
        </p:nvSpPr>
        <p:spPr>
          <a:xfrm>
            <a:off x="777240" y="2852928"/>
            <a:ext cx="548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400" dirty="0"/>
          </a:p>
        </p:txBody>
      </p:sp>
      <p:sp>
        <p:nvSpPr>
          <p:cNvPr id="14" name="s3-text-12"/>
          <p:cNvSpPr/>
          <p:nvPr/>
        </p:nvSpPr>
        <p:spPr>
          <a:xfrm>
            <a:off x="1417320" y="2852928"/>
            <a:ext cx="25603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Reflections</a:t>
            </a:r>
            <a:endParaRPr lang="en-US" sz="1800" dirty="0"/>
          </a:p>
        </p:txBody>
      </p:sp>
      <p:sp>
        <p:nvSpPr>
          <p:cNvPr id="15" name="s3-shape-13"/>
          <p:cNvSpPr/>
          <p:nvPr/>
        </p:nvSpPr>
        <p:spPr>
          <a:xfrm>
            <a:off x="4251960" y="2852928"/>
            <a:ext cx="352044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6" name="s3-text-14"/>
          <p:cNvSpPr/>
          <p:nvPr/>
        </p:nvSpPr>
        <p:spPr>
          <a:xfrm>
            <a:off x="4480560" y="2852928"/>
            <a:ext cx="548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400" dirty="0"/>
          </a:p>
        </p:txBody>
      </p:sp>
      <p:sp>
        <p:nvSpPr>
          <p:cNvPr id="17" name="s3-text-15"/>
          <p:cNvSpPr/>
          <p:nvPr/>
        </p:nvSpPr>
        <p:spPr>
          <a:xfrm>
            <a:off x="5120640" y="2852928"/>
            <a:ext cx="25603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Problem sets</a:t>
            </a:r>
            <a:endParaRPr lang="en-US" sz="1800" dirty="0"/>
          </a:p>
        </p:txBody>
      </p:sp>
      <p:sp>
        <p:nvSpPr>
          <p:cNvPr id="18" name="s3-shape-16"/>
          <p:cNvSpPr/>
          <p:nvPr/>
        </p:nvSpPr>
        <p:spPr>
          <a:xfrm>
            <a:off x="548640" y="3877056"/>
            <a:ext cx="352044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9" name="s3-text-17"/>
          <p:cNvSpPr/>
          <p:nvPr/>
        </p:nvSpPr>
        <p:spPr>
          <a:xfrm>
            <a:off x="777240" y="3877056"/>
            <a:ext cx="548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3400" dirty="0"/>
          </a:p>
        </p:txBody>
      </p:sp>
      <p:sp>
        <p:nvSpPr>
          <p:cNvPr id="20" name="s3-text-18"/>
          <p:cNvSpPr/>
          <p:nvPr/>
        </p:nvSpPr>
        <p:spPr>
          <a:xfrm>
            <a:off x="1417320" y="3877056"/>
            <a:ext cx="25603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Projects or presentations</a:t>
            </a:r>
            <a:endParaRPr lang="en-US" sz="1800" dirty="0"/>
          </a:p>
        </p:txBody>
      </p:sp>
      <p:sp>
        <p:nvSpPr>
          <p:cNvPr id="21" name="s3-shape-19"/>
          <p:cNvSpPr/>
          <p:nvPr/>
        </p:nvSpPr>
        <p:spPr>
          <a:xfrm>
            <a:off x="4251960" y="3877056"/>
            <a:ext cx="352044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22" name="s3-text-20"/>
          <p:cNvSpPr/>
          <p:nvPr/>
        </p:nvSpPr>
        <p:spPr>
          <a:xfrm>
            <a:off x="4480560" y="3877056"/>
            <a:ext cx="548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3400" dirty="0"/>
          </a:p>
        </p:txBody>
      </p:sp>
      <p:sp>
        <p:nvSpPr>
          <p:cNvPr id="23" name="s3-text-21"/>
          <p:cNvSpPr/>
          <p:nvPr/>
        </p:nvSpPr>
        <p:spPr>
          <a:xfrm>
            <a:off x="5120640" y="3877056"/>
            <a:ext cx="25603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Exams or quizzes</a:t>
            </a:r>
            <a:endParaRPr lang="en-US" sz="1800" dirty="0"/>
          </a:p>
        </p:txBody>
      </p:sp>
      <p:sp>
        <p:nvSpPr>
          <p:cNvPr id="24" name="s3-shape-22"/>
          <p:cNvSpPr/>
          <p:nvPr/>
        </p:nvSpPr>
        <p:spPr>
          <a:xfrm>
            <a:off x="548640" y="4901184"/>
            <a:ext cx="352044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25" name="s3-text-23"/>
          <p:cNvSpPr/>
          <p:nvPr/>
        </p:nvSpPr>
        <p:spPr>
          <a:xfrm>
            <a:off x="777240" y="4901184"/>
            <a:ext cx="548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3400" dirty="0"/>
          </a:p>
        </p:txBody>
      </p:sp>
      <p:sp>
        <p:nvSpPr>
          <p:cNvPr id="26" name="s3-text-24"/>
          <p:cNvSpPr/>
          <p:nvPr/>
        </p:nvSpPr>
        <p:spPr>
          <a:xfrm>
            <a:off x="1417320" y="4901184"/>
            <a:ext cx="25603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Unsure</a:t>
            </a:r>
            <a:endParaRPr lang="en-US" sz="1800" dirty="0"/>
          </a:p>
        </p:txBody>
      </p:sp>
      <p:sp>
        <p:nvSpPr>
          <p:cNvPr id="27" name="s3-shape-25"/>
          <p:cNvSpPr/>
          <p:nvPr/>
        </p:nvSpPr>
        <p:spPr>
          <a:xfrm>
            <a:off x="8229600" y="1828800"/>
            <a:ext cx="3429000" cy="3913632"/>
          </a:xfrm>
          <a:prstGeom prst="roundRect">
            <a:avLst>
              <a:gd name="adj" fmla="val 2667"/>
            </a:avLst>
          </a:prstGeom>
          <a:solidFill>
            <a:srgbClr val="0B1424"/>
          </a:solidFill>
          <a:ln w="9525">
            <a:solidFill>
              <a:srgbClr val="0B1424"/>
            </a:solidFill>
            <a:prstDash val="solid"/>
          </a:ln>
        </p:spPr>
      </p:sp>
      <p:sp>
        <p:nvSpPr>
          <p:cNvPr id="28" name="s3-text-26"/>
          <p:cNvSpPr/>
          <p:nvPr/>
        </p:nvSpPr>
        <p:spPr>
          <a:xfrm>
            <a:off x="8549640" y="214884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VOTE HERE</a:t>
            </a:r>
            <a:endParaRPr lang="en-US" sz="1150" dirty="0"/>
          </a:p>
        </p:txBody>
      </p:sp>
      <p:sp>
        <p:nvSpPr>
          <p:cNvPr id="29" name="s3-text-27">
            <a:hlinkClick r:id="rId1" tooltip=""/>
          </p:cNvPr>
          <p:cNvSpPr/>
          <p:nvPr/>
        </p:nvSpPr>
        <p:spPr>
          <a:xfrm>
            <a:off x="8549640" y="25146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u="sng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evolveaiinstitute.com/poll</a:t>
            </a:r>
            <a:endParaRPr lang="en-US" sz="1800" dirty="0"/>
          </a:p>
        </p:txBody>
      </p:sp>
      <p:sp>
        <p:nvSpPr>
          <p:cNvPr id="30" name="s3-text-28"/>
          <p:cNvSpPr/>
          <p:nvPr/>
        </p:nvSpPr>
        <p:spPr>
          <a:xfrm>
            <a:off x="8549640" y="3200400"/>
            <a:ext cx="2926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CODE</a:t>
            </a:r>
            <a:endParaRPr lang="en-US" sz="1150" dirty="0"/>
          </a:p>
        </p:txBody>
      </p:sp>
      <p:sp>
        <p:nvSpPr>
          <p:cNvPr id="31" name="s3-text-29"/>
          <p:cNvSpPr/>
          <p:nvPr/>
        </p:nvSpPr>
        <p:spPr>
          <a:xfrm>
            <a:off x="8549640" y="347472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spc="400" kern="0" dirty="0">
                <a:solidFill>
                  <a:srgbClr val="F2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SYJZB9</a:t>
            </a:r>
            <a:endParaRPr lang="en-US" sz="4400" dirty="0"/>
          </a:p>
        </p:txBody>
      </p:sp>
      <p:sp>
        <p:nvSpPr>
          <p:cNvPr id="32" name="s3-shape-30"/>
          <p:cNvSpPr/>
          <p:nvPr/>
        </p:nvSpPr>
        <p:spPr>
          <a:xfrm>
            <a:off x="8549640" y="4526280"/>
            <a:ext cx="2788920" cy="0"/>
          </a:xfrm>
          <a:prstGeom prst="line">
            <a:avLst/>
          </a:prstGeom>
          <a:noFill/>
          <a:ln w="15875">
            <a:solidFill>
              <a:srgbClr val="2B3C58"/>
            </a:solidFill>
            <a:prstDash val="solid"/>
          </a:ln>
        </p:spPr>
      </p:sp>
      <p:sp>
        <p:nvSpPr>
          <p:cNvPr id="33" name="s3-text-31"/>
          <p:cNvSpPr/>
          <p:nvPr/>
        </p:nvSpPr>
        <p:spPr>
          <a:xfrm>
            <a:off x="8549640" y="466344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 type the number in chat. Pick the one you think about most.</a:t>
            </a:r>
            <a:endParaRPr lang="en-US" sz="15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4-text-0"/>
          <p:cNvSpPr/>
          <p:nvPr/>
        </p:nvSpPr>
        <p:spPr>
          <a:xfrm>
            <a:off x="731520" y="731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THIS MATTERS NOW</a:t>
            </a:r>
            <a:endParaRPr lang="en-US" sz="1200" dirty="0"/>
          </a:p>
        </p:txBody>
      </p:sp>
      <p:sp>
        <p:nvSpPr>
          <p:cNvPr id="3" name="!!stat"/>
          <p:cNvSpPr/>
          <p:nvPr/>
        </p:nvSpPr>
        <p:spPr>
          <a:xfrm>
            <a:off x="502920" y="1051560"/>
            <a:ext cx="65836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0" dirty="0">
                <a:solidFill>
                  <a:srgbClr val="F2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94%</a:t>
            </a:r>
            <a:endParaRPr lang="en-US" sz="21000" dirty="0"/>
          </a:p>
        </p:txBody>
      </p:sp>
      <p:sp>
        <p:nvSpPr>
          <p:cNvPr id="4" name="s4-text-1"/>
          <p:cNvSpPr/>
          <p:nvPr/>
        </p:nvSpPr>
        <p:spPr>
          <a:xfrm>
            <a:off x="6949440" y="1691640"/>
            <a:ext cx="4572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800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 AI-generated exam submissions went undetected by markers in a blind university study.</a:t>
            </a:r>
            <a:endParaRPr lang="en-US" sz="2800" dirty="0"/>
          </a:p>
        </p:txBody>
      </p:sp>
      <p:sp>
        <p:nvSpPr>
          <p:cNvPr id="5" name="s4-shape-2"/>
          <p:cNvSpPr/>
          <p:nvPr/>
        </p:nvSpPr>
        <p:spPr>
          <a:xfrm>
            <a:off x="6949440" y="3749040"/>
            <a:ext cx="4572000" cy="0"/>
          </a:xfrm>
          <a:prstGeom prst="line">
            <a:avLst/>
          </a:prstGeom>
          <a:noFill/>
          <a:ln w="15875">
            <a:solidFill>
              <a:srgbClr val="2B3C58"/>
            </a:solidFill>
            <a:prstDash val="solid"/>
          </a:ln>
        </p:spPr>
      </p:sp>
      <p:sp>
        <p:nvSpPr>
          <p:cNvPr id="6" name="s4-text-3"/>
          <p:cNvSpPr/>
          <p:nvPr/>
        </p:nvSpPr>
        <p:spPr>
          <a:xfrm>
            <a:off x="6949440" y="3931920"/>
            <a:ext cx="1463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400" dirty="0">
                <a:solidFill>
                  <a:srgbClr val="63D6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+½</a:t>
            </a:r>
            <a:endParaRPr lang="en-US" sz="6400" dirty="0"/>
          </a:p>
        </p:txBody>
      </p:sp>
      <p:sp>
        <p:nvSpPr>
          <p:cNvPr id="7" name="s4-text-4"/>
          <p:cNvSpPr/>
          <p:nvPr/>
        </p:nvSpPr>
        <p:spPr>
          <a:xfrm>
            <a:off x="8458200" y="4096512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grade boundary higher than real student work, on average</a:t>
            </a:r>
            <a:endParaRPr lang="en-US" sz="1800" dirty="0"/>
          </a:p>
        </p:txBody>
      </p:sp>
      <p:sp>
        <p:nvSpPr>
          <p:cNvPr id="8" name="s4-text-5"/>
          <p:cNvSpPr/>
          <p:nvPr/>
        </p:nvSpPr>
        <p:spPr>
          <a:xfrm>
            <a:off x="731520" y="61722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Scarfe, Watcham, Clarke, &amp; Roesch (2024). PLOS ONE, 19(6), e0305354.</a:t>
            </a:r>
            <a:endParaRPr lang="en-US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5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DESIGN CHALLENGE</a:t>
            </a:r>
            <a:endParaRPr lang="en-US" sz="1200" dirty="0"/>
          </a:p>
        </p:txBody>
      </p:sp>
      <p:sp>
        <p:nvSpPr>
          <p:cNvPr id="3" name="s5-text-1"/>
          <p:cNvSpPr/>
          <p:nvPr/>
        </p:nvSpPr>
        <p:spPr>
          <a:xfrm>
            <a:off x="548640" y="676656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generations, a polished product implied the thinking behind it</a:t>
            </a:r>
            <a:endParaRPr lang="en-US" sz="3200" dirty="0"/>
          </a:p>
        </p:txBody>
      </p:sp>
      <p:sp>
        <p:nvSpPr>
          <p:cNvPr id="4" name="s5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5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100" dirty="0"/>
          </a:p>
        </p:txBody>
      </p:sp>
      <p:sp>
        <p:nvSpPr>
          <p:cNvPr id="6" name="s5-shape-4"/>
          <p:cNvSpPr/>
          <p:nvPr/>
        </p:nvSpPr>
        <p:spPr>
          <a:xfrm>
            <a:off x="548640" y="5806440"/>
            <a:ext cx="6309360" cy="0"/>
          </a:xfrm>
          <a:prstGeom prst="line">
            <a:avLst/>
          </a:prstGeom>
          <a:noFill/>
          <a:ln w="19050">
            <a:solidFill>
              <a:srgbClr val="3F4B60"/>
            </a:solidFill>
            <a:prstDash val="solid"/>
          </a:ln>
        </p:spPr>
      </p:sp>
      <p:sp>
        <p:nvSpPr>
          <p:cNvPr id="7" name="!!col-effort"/>
          <p:cNvSpPr/>
          <p:nvPr/>
        </p:nvSpPr>
        <p:spPr>
          <a:xfrm>
            <a:off x="822960" y="2057400"/>
            <a:ext cx="1417320" cy="3749040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8" name="!!q-effort"/>
          <p:cNvSpPr/>
          <p:nvPr/>
        </p:nvSpPr>
        <p:spPr>
          <a:xfrm>
            <a:off x="822960" y="2057400"/>
            <a:ext cx="141732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9" name="!!lab-effort"/>
          <p:cNvSpPr/>
          <p:nvPr/>
        </p:nvSpPr>
        <p:spPr>
          <a:xfrm>
            <a:off x="640080" y="5879592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Effort</a:t>
            </a:r>
            <a:endParaRPr lang="en-US" sz="1700" dirty="0"/>
          </a:p>
        </p:txBody>
      </p:sp>
      <p:sp>
        <p:nvSpPr>
          <p:cNvPr id="10" name="!!col-product"/>
          <p:cNvSpPr/>
          <p:nvPr/>
        </p:nvSpPr>
        <p:spPr>
          <a:xfrm>
            <a:off x="2743200" y="2057400"/>
            <a:ext cx="1417320" cy="3749040"/>
          </a:xfrm>
          <a:prstGeom prst="rect">
            <a:avLst/>
          </a:prstGeom>
          <a:solidFill>
            <a:srgbClr val="2B4C7C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11" name="!!q-product"/>
          <p:cNvSpPr/>
          <p:nvPr/>
        </p:nvSpPr>
        <p:spPr>
          <a:xfrm>
            <a:off x="2743200" y="2057400"/>
            <a:ext cx="141732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12" name="!!lab-product"/>
          <p:cNvSpPr/>
          <p:nvPr/>
        </p:nvSpPr>
        <p:spPr>
          <a:xfrm>
            <a:off x="2560320" y="5879592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</a:t>
            </a:r>
            <a:endParaRPr lang="en-US" sz="1700" dirty="0"/>
          </a:p>
        </p:txBody>
      </p:sp>
      <p:sp>
        <p:nvSpPr>
          <p:cNvPr id="13" name="!!col-evidence"/>
          <p:cNvSpPr/>
          <p:nvPr/>
        </p:nvSpPr>
        <p:spPr>
          <a:xfrm>
            <a:off x="4663440" y="2057400"/>
            <a:ext cx="1417320" cy="3749040"/>
          </a:xfrm>
          <a:prstGeom prst="rect">
            <a:avLst/>
          </a:prstGeom>
          <a:solidFill>
            <a:srgbClr val="683F08"/>
          </a:solidFill>
          <a:ln w="9525">
            <a:solidFill>
              <a:srgbClr val="683F08"/>
            </a:solidFill>
            <a:prstDash val="solid"/>
          </a:ln>
        </p:spPr>
      </p:sp>
      <p:sp>
        <p:nvSpPr>
          <p:cNvPr id="14" name="!!q-evidence"/>
          <p:cNvSpPr/>
          <p:nvPr/>
        </p:nvSpPr>
        <p:spPr>
          <a:xfrm>
            <a:off x="4663440" y="2057400"/>
            <a:ext cx="141732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15" name="!!lab-evidence"/>
          <p:cNvSpPr/>
          <p:nvPr/>
        </p:nvSpPr>
        <p:spPr>
          <a:xfrm>
            <a:off x="4480560" y="5879592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1700" dirty="0"/>
          </a:p>
        </p:txBody>
      </p:sp>
      <p:sp>
        <p:nvSpPr>
          <p:cNvPr id="16" name="!!ev-text"/>
          <p:cNvSpPr/>
          <p:nvPr/>
        </p:nvSpPr>
        <p:spPr>
          <a:xfrm>
            <a:off x="7315200" y="2103120"/>
            <a:ext cx="4297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Effort, product, and evidence traveled together, so grading the product was a reasonable way to infer the learning.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6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DESIGN CHALLENGE</a:t>
            </a:r>
            <a:endParaRPr lang="en-US" sz="1200" dirty="0"/>
          </a:p>
        </p:txBody>
      </p:sp>
      <p:sp>
        <p:nvSpPr>
          <p:cNvPr id="3" name="s6-text-1"/>
          <p:cNvSpPr/>
          <p:nvPr/>
        </p:nvSpPr>
        <p:spPr>
          <a:xfrm>
            <a:off x="548640" y="676656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Now the product can arrive without the thinking</a:t>
            </a:r>
            <a:endParaRPr lang="en-US" sz="3200" dirty="0"/>
          </a:p>
        </p:txBody>
      </p:sp>
      <p:sp>
        <p:nvSpPr>
          <p:cNvPr id="4" name="s6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6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100" dirty="0"/>
          </a:p>
        </p:txBody>
      </p:sp>
      <p:sp>
        <p:nvSpPr>
          <p:cNvPr id="6" name="s6-shape-4"/>
          <p:cNvSpPr/>
          <p:nvPr/>
        </p:nvSpPr>
        <p:spPr>
          <a:xfrm>
            <a:off x="548640" y="5806440"/>
            <a:ext cx="6309360" cy="0"/>
          </a:xfrm>
          <a:prstGeom prst="line">
            <a:avLst/>
          </a:prstGeom>
          <a:noFill/>
          <a:ln w="19050">
            <a:solidFill>
              <a:srgbClr val="3F4B60"/>
            </a:solidFill>
            <a:prstDash val="solid"/>
          </a:ln>
        </p:spPr>
      </p:sp>
      <p:sp>
        <p:nvSpPr>
          <p:cNvPr id="7" name="!!col-effort"/>
          <p:cNvSpPr/>
          <p:nvPr/>
        </p:nvSpPr>
        <p:spPr>
          <a:xfrm>
            <a:off x="822960" y="2057400"/>
            <a:ext cx="1417320" cy="3749040"/>
          </a:xfrm>
          <a:prstGeom prst="rect">
            <a:avLst/>
          </a:prstGeom>
          <a:solidFill>
            <a:srgbClr val="F5F1EA"/>
          </a:solidFill>
          <a:ln w="25400">
            <a:solidFill>
              <a:srgbClr val="155244"/>
            </a:solidFill>
            <a:prstDash val="dash"/>
          </a:ln>
        </p:spPr>
      </p:sp>
      <p:sp>
        <p:nvSpPr>
          <p:cNvPr id="8" name="!!q-effort"/>
          <p:cNvSpPr/>
          <p:nvPr/>
        </p:nvSpPr>
        <p:spPr>
          <a:xfrm>
            <a:off x="822960" y="2057400"/>
            <a:ext cx="141732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6000" dirty="0"/>
          </a:p>
        </p:txBody>
      </p:sp>
      <p:sp>
        <p:nvSpPr>
          <p:cNvPr id="9" name="!!lab-effort"/>
          <p:cNvSpPr/>
          <p:nvPr/>
        </p:nvSpPr>
        <p:spPr>
          <a:xfrm>
            <a:off x="640080" y="5879592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Effort</a:t>
            </a:r>
            <a:endParaRPr lang="en-US" sz="1700" dirty="0"/>
          </a:p>
        </p:txBody>
      </p:sp>
      <p:sp>
        <p:nvSpPr>
          <p:cNvPr id="10" name="!!col-product"/>
          <p:cNvSpPr/>
          <p:nvPr/>
        </p:nvSpPr>
        <p:spPr>
          <a:xfrm>
            <a:off x="2743200" y="2057400"/>
            <a:ext cx="1417320" cy="3749040"/>
          </a:xfrm>
          <a:prstGeom prst="rect">
            <a:avLst/>
          </a:prstGeom>
          <a:solidFill>
            <a:srgbClr val="2B4C7C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11" name="!!q-product"/>
          <p:cNvSpPr/>
          <p:nvPr/>
        </p:nvSpPr>
        <p:spPr>
          <a:xfrm>
            <a:off x="2743200" y="2057400"/>
            <a:ext cx="141732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000" dirty="0"/>
          </a:p>
        </p:txBody>
      </p:sp>
      <p:sp>
        <p:nvSpPr>
          <p:cNvPr id="12" name="!!lab-product"/>
          <p:cNvSpPr/>
          <p:nvPr/>
        </p:nvSpPr>
        <p:spPr>
          <a:xfrm>
            <a:off x="2560320" y="5879592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</a:t>
            </a:r>
            <a:endParaRPr lang="en-US" sz="1700" dirty="0"/>
          </a:p>
        </p:txBody>
      </p:sp>
      <p:sp>
        <p:nvSpPr>
          <p:cNvPr id="13" name="!!col-evidence"/>
          <p:cNvSpPr/>
          <p:nvPr/>
        </p:nvSpPr>
        <p:spPr>
          <a:xfrm>
            <a:off x="4663440" y="2057400"/>
            <a:ext cx="1417320" cy="3749040"/>
          </a:xfrm>
          <a:prstGeom prst="rect">
            <a:avLst/>
          </a:prstGeom>
          <a:solidFill>
            <a:srgbClr val="F5F1EA"/>
          </a:solidFill>
          <a:ln w="25400">
            <a:solidFill>
              <a:srgbClr val="683F08"/>
            </a:solidFill>
            <a:prstDash val="dash"/>
          </a:ln>
        </p:spPr>
      </p:sp>
      <p:sp>
        <p:nvSpPr>
          <p:cNvPr id="14" name="!!q-evidence"/>
          <p:cNvSpPr/>
          <p:nvPr/>
        </p:nvSpPr>
        <p:spPr>
          <a:xfrm>
            <a:off x="4663440" y="2057400"/>
            <a:ext cx="141732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dirty="0">
                <a:solidFill>
                  <a:srgbClr val="683F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6000" dirty="0"/>
          </a:p>
        </p:txBody>
      </p:sp>
      <p:sp>
        <p:nvSpPr>
          <p:cNvPr id="15" name="!!lab-evidence"/>
          <p:cNvSpPr/>
          <p:nvPr/>
        </p:nvSpPr>
        <p:spPr>
          <a:xfrm>
            <a:off x="4480560" y="5879592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1700" dirty="0"/>
          </a:p>
        </p:txBody>
      </p:sp>
      <p:sp>
        <p:nvSpPr>
          <p:cNvPr id="16" name="!!ev-text"/>
          <p:cNvSpPr/>
          <p:nvPr/>
        </p:nvSpPr>
        <p:spPr>
          <a:xfrm>
            <a:off x="7315200" y="2103120"/>
            <a:ext cx="4297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INVISIBLE IN THE PRODUCT ALONE</a:t>
            </a:r>
            <a:endParaRPr lang="en-US" sz="1150" dirty="0"/>
          </a:p>
        </p:txBody>
      </p:sp>
      <p:sp>
        <p:nvSpPr>
          <p:cNvPr id="17" name="s6-text-5"/>
          <p:cNvSpPr/>
          <p:nvPr/>
        </p:nvSpPr>
        <p:spPr>
          <a:xfrm>
            <a:off x="7315200" y="256032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claims the student tested</a:t>
            </a:r>
            <a:endParaRPr lang="en-US" sz="1900" dirty="0"/>
          </a:p>
        </p:txBody>
      </p:sp>
      <p:sp>
        <p:nvSpPr>
          <p:cNvPr id="18" name="s6-text-6"/>
          <p:cNvSpPr/>
          <p:nvPr/>
        </p:nvSpPr>
        <p:spPr>
          <a:xfrm>
            <a:off x="7315200" y="3127248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they rejected, and why</a:t>
            </a:r>
            <a:endParaRPr lang="en-US" sz="1900" dirty="0"/>
          </a:p>
        </p:txBody>
      </p:sp>
      <p:sp>
        <p:nvSpPr>
          <p:cNvPr id="19" name="s6-text-7"/>
          <p:cNvSpPr/>
          <p:nvPr/>
        </p:nvSpPr>
        <p:spPr>
          <a:xfrm>
            <a:off x="7315200" y="3694176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their understanding changed</a:t>
            </a:r>
            <a:endParaRPr lang="en-US" sz="1900" dirty="0"/>
          </a:p>
        </p:txBody>
      </p:sp>
      <p:sp>
        <p:nvSpPr>
          <p:cNvPr id="20" name="s6-text-8"/>
          <p:cNvSpPr/>
          <p:nvPr/>
        </p:nvSpPr>
        <p:spPr>
          <a:xfrm>
            <a:off x="7315200" y="4261104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Whether they could do it again alone</a:t>
            </a:r>
            <a:endParaRPr lang="en-US" sz="1900" dirty="0"/>
          </a:p>
        </p:txBody>
      </p:sp>
      <p:sp>
        <p:nvSpPr>
          <p:cNvPr id="21" name="s6-shape-9"/>
          <p:cNvSpPr/>
          <p:nvPr/>
        </p:nvSpPr>
        <p:spPr>
          <a:xfrm>
            <a:off x="7315200" y="4983480"/>
            <a:ext cx="4297680" cy="822960"/>
          </a:xfrm>
          <a:prstGeom prst="roundRect">
            <a:avLst>
              <a:gd name="adj" fmla="val 8889"/>
            </a:avLst>
          </a:prstGeom>
          <a:solidFill>
            <a:srgbClr val="E1EEE8"/>
          </a:solidFill>
          <a:ln w="9525">
            <a:solidFill>
              <a:srgbClr val="E1EEE8"/>
            </a:solidFill>
            <a:prstDash val="solid"/>
          </a:ln>
        </p:spPr>
      </p:sp>
      <p:sp>
        <p:nvSpPr>
          <p:cNvPr id="22" name="s6-text-10"/>
          <p:cNvSpPr/>
          <p:nvPr/>
        </p:nvSpPr>
        <p:spPr>
          <a:xfrm>
            <a:off x="7498080" y="4983480"/>
            <a:ext cx="4023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design question: what can this assignment still prove?</a:t>
            </a:r>
            <a:endParaRPr lang="en-US" sz="17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4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7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REFRAME</a:t>
            </a:r>
            <a:endParaRPr lang="en-US" sz="1200" dirty="0"/>
          </a:p>
        </p:txBody>
      </p:sp>
      <p:sp>
        <p:nvSpPr>
          <p:cNvPr id="3" name="s7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Retire one question. Ask five better ones.</a:t>
            </a:r>
            <a:endParaRPr lang="en-US" sz="3200" dirty="0"/>
          </a:p>
        </p:txBody>
      </p:sp>
      <p:sp>
        <p:nvSpPr>
          <p:cNvPr id="4" name="s7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7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100" dirty="0"/>
          </a:p>
        </p:txBody>
      </p:sp>
      <p:sp>
        <p:nvSpPr>
          <p:cNvPr id="6" name="s7-shape-4"/>
          <p:cNvSpPr/>
          <p:nvPr/>
        </p:nvSpPr>
        <p:spPr>
          <a:xfrm>
            <a:off x="548640" y="1783080"/>
            <a:ext cx="3749040" cy="2103120"/>
          </a:xfrm>
          <a:prstGeom prst="roundRect">
            <a:avLst>
              <a:gd name="adj" fmla="val 3478"/>
            </a:avLst>
          </a:prstGeom>
          <a:solidFill>
            <a:srgbClr val="F6E2DE"/>
          </a:solidFill>
          <a:ln w="9525">
            <a:solidFill>
              <a:srgbClr val="F6E2DE"/>
            </a:solidFill>
            <a:prstDash val="solid"/>
          </a:ln>
        </p:spPr>
      </p:sp>
      <p:sp>
        <p:nvSpPr>
          <p:cNvPr id="7" name="s7-text-5"/>
          <p:cNvSpPr/>
          <p:nvPr/>
        </p:nvSpPr>
        <p:spPr>
          <a:xfrm>
            <a:off x="868680" y="201168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RETIRE</a:t>
            </a:r>
            <a:endParaRPr lang="en-US" sz="1150" dirty="0"/>
          </a:p>
        </p:txBody>
      </p:sp>
      <p:sp>
        <p:nvSpPr>
          <p:cNvPr id="8" name="s7-text-6"/>
          <p:cNvSpPr/>
          <p:nvPr/>
        </p:nvSpPr>
        <p:spPr>
          <a:xfrm>
            <a:off x="868680" y="2377440"/>
            <a:ext cx="3291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strike="sngStrike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Did the student use AI?</a:t>
            </a:r>
            <a:endParaRPr lang="en-US" sz="3000" dirty="0"/>
          </a:p>
        </p:txBody>
      </p:sp>
      <p:sp>
        <p:nvSpPr>
          <p:cNvPr id="9" name="s7-text-7"/>
          <p:cNvSpPr/>
          <p:nvPr/>
        </p:nvSpPr>
        <p:spPr>
          <a:xfrm>
            <a:off x="548640" y="4069080"/>
            <a:ext cx="3749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Often unanswerable. Even a confident answer leaves the design unchanged.</a:t>
            </a:r>
            <a:endParaRPr lang="en-US" sz="1600" dirty="0"/>
          </a:p>
        </p:txBody>
      </p:sp>
      <p:sp>
        <p:nvSpPr>
          <p:cNvPr id="10" name="s7-text-8"/>
          <p:cNvSpPr/>
          <p:nvPr/>
        </p:nvSpPr>
        <p:spPr>
          <a:xfrm>
            <a:off x="4754880" y="178308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800" dirty="0"/>
          </a:p>
        </p:txBody>
      </p:sp>
      <p:sp>
        <p:nvSpPr>
          <p:cNvPr id="11" name="s7-text-9"/>
          <p:cNvSpPr/>
          <p:nvPr/>
        </p:nvSpPr>
        <p:spPr>
          <a:xfrm>
            <a:off x="5257800" y="178308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must the student learn?</a:t>
            </a:r>
            <a:endParaRPr lang="en-US" sz="1900" dirty="0"/>
          </a:p>
        </p:txBody>
      </p:sp>
      <p:sp>
        <p:nvSpPr>
          <p:cNvPr id="12" name="s7-text-10"/>
          <p:cNvSpPr/>
          <p:nvPr/>
        </p:nvSpPr>
        <p:spPr>
          <a:xfrm>
            <a:off x="10058400" y="178308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spc="20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OBJECTIVE</a:t>
            </a:r>
            <a:endParaRPr lang="en-US" sz="1100" dirty="0"/>
          </a:p>
        </p:txBody>
      </p:sp>
      <p:sp>
        <p:nvSpPr>
          <p:cNvPr id="13" name="s7-shape-11"/>
          <p:cNvSpPr/>
          <p:nvPr/>
        </p:nvSpPr>
        <p:spPr>
          <a:xfrm>
            <a:off x="4754880" y="2386584"/>
            <a:ext cx="6903720" cy="0"/>
          </a:xfrm>
          <a:prstGeom prst="line">
            <a:avLst/>
          </a:prstGeom>
          <a:noFill/>
          <a:ln w="9525">
            <a:solidFill>
              <a:srgbClr val="D9D0C2"/>
            </a:solidFill>
            <a:prstDash val="solid"/>
          </a:ln>
        </p:spPr>
      </p:sp>
      <p:sp>
        <p:nvSpPr>
          <p:cNvPr id="14" name="s7-text-12"/>
          <p:cNvSpPr/>
          <p:nvPr/>
        </p:nvSpPr>
        <p:spPr>
          <a:xfrm>
            <a:off x="4754880" y="242316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800" dirty="0"/>
          </a:p>
        </p:txBody>
      </p:sp>
      <p:sp>
        <p:nvSpPr>
          <p:cNvPr id="15" name="s7-text-13"/>
          <p:cNvSpPr/>
          <p:nvPr/>
        </p:nvSpPr>
        <p:spPr>
          <a:xfrm>
            <a:off x="5257800" y="242316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evidence would demonstrate that learning?</a:t>
            </a:r>
            <a:endParaRPr lang="en-US" sz="1900" dirty="0"/>
          </a:p>
        </p:txBody>
      </p:sp>
      <p:sp>
        <p:nvSpPr>
          <p:cNvPr id="16" name="s7-text-14"/>
          <p:cNvSpPr/>
          <p:nvPr/>
        </p:nvSpPr>
        <p:spPr>
          <a:xfrm>
            <a:off x="10058400" y="242316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spc="20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1100" dirty="0"/>
          </a:p>
        </p:txBody>
      </p:sp>
      <p:sp>
        <p:nvSpPr>
          <p:cNvPr id="17" name="s7-shape-15"/>
          <p:cNvSpPr/>
          <p:nvPr/>
        </p:nvSpPr>
        <p:spPr>
          <a:xfrm>
            <a:off x="4754880" y="3026664"/>
            <a:ext cx="6903720" cy="0"/>
          </a:xfrm>
          <a:prstGeom prst="line">
            <a:avLst/>
          </a:prstGeom>
          <a:noFill/>
          <a:ln w="9525">
            <a:solidFill>
              <a:srgbClr val="D9D0C2"/>
            </a:solidFill>
            <a:prstDash val="solid"/>
          </a:ln>
        </p:spPr>
      </p:sp>
      <p:sp>
        <p:nvSpPr>
          <p:cNvPr id="18" name="s7-text-16"/>
          <p:cNvSpPr/>
          <p:nvPr/>
        </p:nvSpPr>
        <p:spPr>
          <a:xfrm>
            <a:off x="4754880" y="30632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683F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800" dirty="0"/>
          </a:p>
        </p:txBody>
      </p:sp>
      <p:sp>
        <p:nvSpPr>
          <p:cNvPr id="19" name="s7-text-17"/>
          <p:cNvSpPr/>
          <p:nvPr/>
        </p:nvSpPr>
        <p:spPr>
          <a:xfrm>
            <a:off x="5257800" y="306324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role, if any, should AI play?</a:t>
            </a:r>
            <a:endParaRPr lang="en-US" sz="1900" dirty="0"/>
          </a:p>
        </p:txBody>
      </p:sp>
      <p:sp>
        <p:nvSpPr>
          <p:cNvPr id="20" name="s7-text-18"/>
          <p:cNvSpPr/>
          <p:nvPr/>
        </p:nvSpPr>
        <p:spPr>
          <a:xfrm>
            <a:off x="10058400" y="306324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spc="20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ROLE</a:t>
            </a:r>
            <a:endParaRPr lang="en-US" sz="1100" dirty="0"/>
          </a:p>
        </p:txBody>
      </p:sp>
      <p:sp>
        <p:nvSpPr>
          <p:cNvPr id="21" name="s7-shape-19"/>
          <p:cNvSpPr/>
          <p:nvPr/>
        </p:nvSpPr>
        <p:spPr>
          <a:xfrm>
            <a:off x="4754880" y="3666744"/>
            <a:ext cx="6903720" cy="0"/>
          </a:xfrm>
          <a:prstGeom prst="line">
            <a:avLst/>
          </a:prstGeom>
          <a:noFill/>
          <a:ln w="9525">
            <a:solidFill>
              <a:srgbClr val="D9D0C2"/>
            </a:solidFill>
            <a:prstDash val="solid"/>
          </a:ln>
        </p:spPr>
      </p:sp>
      <p:sp>
        <p:nvSpPr>
          <p:cNvPr id="22" name="s7-text-20"/>
          <p:cNvSpPr/>
          <p:nvPr/>
        </p:nvSpPr>
        <p:spPr>
          <a:xfrm>
            <a:off x="4754880" y="370332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800" dirty="0"/>
          </a:p>
        </p:txBody>
      </p:sp>
      <p:sp>
        <p:nvSpPr>
          <p:cNvPr id="23" name="s7-text-21"/>
          <p:cNvSpPr/>
          <p:nvPr/>
        </p:nvSpPr>
        <p:spPr>
          <a:xfrm>
            <a:off x="5257800" y="370332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human thinking must remain visible?</a:t>
            </a:r>
            <a:endParaRPr lang="en-US" sz="1900" dirty="0"/>
          </a:p>
        </p:txBody>
      </p:sp>
      <p:sp>
        <p:nvSpPr>
          <p:cNvPr id="24" name="s7-text-22"/>
          <p:cNvSpPr/>
          <p:nvPr/>
        </p:nvSpPr>
        <p:spPr>
          <a:xfrm>
            <a:off x="10058400" y="370332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spc="20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VISIBLE THINKING</a:t>
            </a:r>
            <a:endParaRPr lang="en-US" sz="1100" dirty="0"/>
          </a:p>
        </p:txBody>
      </p:sp>
      <p:sp>
        <p:nvSpPr>
          <p:cNvPr id="25" name="s7-shape-23"/>
          <p:cNvSpPr/>
          <p:nvPr/>
        </p:nvSpPr>
        <p:spPr>
          <a:xfrm>
            <a:off x="4754880" y="4306824"/>
            <a:ext cx="6903720" cy="0"/>
          </a:xfrm>
          <a:prstGeom prst="line">
            <a:avLst/>
          </a:prstGeom>
          <a:noFill/>
          <a:ln w="9525">
            <a:solidFill>
              <a:srgbClr val="D9D0C2"/>
            </a:solidFill>
            <a:prstDash val="solid"/>
          </a:ln>
        </p:spPr>
      </p:sp>
      <p:sp>
        <p:nvSpPr>
          <p:cNvPr id="26" name="s7-text-24"/>
          <p:cNvSpPr/>
          <p:nvPr/>
        </p:nvSpPr>
        <p:spPr>
          <a:xfrm>
            <a:off x="4754880" y="434340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800" dirty="0"/>
          </a:p>
        </p:txBody>
      </p:sp>
      <p:sp>
        <p:nvSpPr>
          <p:cNvPr id="27" name="s7-text-25"/>
          <p:cNvSpPr/>
          <p:nvPr/>
        </p:nvSpPr>
        <p:spPr>
          <a:xfrm>
            <a:off x="5257800" y="434340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should the assignment and the rubric change?</a:t>
            </a:r>
            <a:endParaRPr lang="en-US" sz="1900" dirty="0"/>
          </a:p>
        </p:txBody>
      </p:sp>
      <p:sp>
        <p:nvSpPr>
          <p:cNvPr id="28" name="s7-text-26"/>
          <p:cNvSpPr/>
          <p:nvPr/>
        </p:nvSpPr>
        <p:spPr>
          <a:xfrm>
            <a:off x="10058400" y="434340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spc="20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INSTRUMENT</a:t>
            </a:r>
            <a:endParaRPr lang="en-US" sz="1100" dirty="0"/>
          </a:p>
        </p:txBody>
      </p:sp>
      <p:sp>
        <p:nvSpPr>
          <p:cNvPr id="29" name="s7-shape-27"/>
          <p:cNvSpPr/>
          <p:nvPr/>
        </p:nvSpPr>
        <p:spPr>
          <a:xfrm>
            <a:off x="548640" y="5166360"/>
            <a:ext cx="11109960" cy="1005840"/>
          </a:xfrm>
          <a:prstGeom prst="roundRect">
            <a:avLst>
              <a:gd name="adj" fmla="val 7273"/>
            </a:avLst>
          </a:prstGeom>
          <a:solidFill>
            <a:srgbClr val="0B1424"/>
          </a:solidFill>
          <a:ln w="9525">
            <a:solidFill>
              <a:srgbClr val="0B1424"/>
            </a:solidFill>
            <a:prstDash val="solid"/>
          </a:ln>
        </p:spPr>
      </p:sp>
      <p:sp>
        <p:nvSpPr>
          <p:cNvPr id="30" name="s7-text-28"/>
          <p:cNvSpPr/>
          <p:nvPr/>
        </p:nvSpPr>
        <p:spPr>
          <a:xfrm>
            <a:off x="868680" y="532180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CENTRAL QUESTION</a:t>
            </a:r>
            <a:endParaRPr lang="en-US" sz="1150" dirty="0"/>
          </a:p>
        </p:txBody>
      </p:sp>
      <p:sp>
        <p:nvSpPr>
          <p:cNvPr id="31" name="s7-text-29"/>
          <p:cNvSpPr/>
          <p:nvPr/>
        </p:nvSpPr>
        <p:spPr>
          <a:xfrm>
            <a:off x="868680" y="55778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500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Does this preserve the cognitive agency students need?</a:t>
            </a:r>
            <a:endParaRPr lang="en-US" sz="25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8-text-0"/>
          <p:cNvSpPr/>
          <p:nvPr/>
        </p:nvSpPr>
        <p:spPr>
          <a:xfrm>
            <a:off x="731520" y="640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AT A GLANCE</a:t>
            </a:r>
            <a:endParaRPr lang="en-US" sz="1200" dirty="0"/>
          </a:p>
        </p:txBody>
      </p:sp>
      <p:sp>
        <p:nvSpPr>
          <p:cNvPr id="3" name="s8-text-1"/>
          <p:cNvSpPr/>
          <p:nvPr/>
        </p:nvSpPr>
        <p:spPr>
          <a:xfrm>
            <a:off x="731520" y="96012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components. One assignment at a time.</a:t>
            </a:r>
            <a:endParaRPr lang="en-US" sz="3400" dirty="0"/>
          </a:p>
        </p:txBody>
      </p:sp>
      <p:sp>
        <p:nvSpPr>
          <p:cNvPr id="4" name="!!n4"/>
          <p:cNvSpPr/>
          <p:nvPr/>
        </p:nvSpPr>
        <p:spPr>
          <a:xfrm>
            <a:off x="731520" y="1783080"/>
            <a:ext cx="25603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dirty="0">
                <a:solidFill>
                  <a:srgbClr val="A6C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5000" dirty="0"/>
          </a:p>
        </p:txBody>
      </p:sp>
      <p:sp>
        <p:nvSpPr>
          <p:cNvPr id="5" name="s8-shape-2"/>
          <p:cNvSpPr/>
          <p:nvPr/>
        </p:nvSpPr>
        <p:spPr>
          <a:xfrm>
            <a:off x="731520" y="4206240"/>
            <a:ext cx="2377440" cy="0"/>
          </a:xfrm>
          <a:prstGeom prst="line">
            <a:avLst/>
          </a:prstGeom>
          <a:noFill/>
          <a:ln w="15875">
            <a:solidFill>
              <a:srgbClr val="2B3C58"/>
            </a:solidFill>
            <a:prstDash val="solid"/>
          </a:ln>
        </p:spPr>
      </p:sp>
      <p:sp>
        <p:nvSpPr>
          <p:cNvPr id="6" name="s8-text-3"/>
          <p:cNvSpPr/>
          <p:nvPr/>
        </p:nvSpPr>
        <p:spPr>
          <a:xfrm>
            <a:off x="731520" y="4315968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Modes</a:t>
            </a:r>
            <a:endParaRPr lang="en-US" sz="2200" dirty="0"/>
          </a:p>
        </p:txBody>
      </p:sp>
      <p:sp>
        <p:nvSpPr>
          <p:cNvPr id="7" name="s8-text-4"/>
          <p:cNvSpPr/>
          <p:nvPr/>
        </p:nvSpPr>
        <p:spPr>
          <a:xfrm>
            <a:off x="731520" y="47091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 the role of AI</a:t>
            </a:r>
            <a:endParaRPr lang="en-US" sz="1700" dirty="0"/>
          </a:p>
        </p:txBody>
      </p:sp>
      <p:sp>
        <p:nvSpPr>
          <p:cNvPr id="8" name="!!n6"/>
          <p:cNvSpPr/>
          <p:nvPr/>
        </p:nvSpPr>
        <p:spPr>
          <a:xfrm>
            <a:off x="3520440" y="1783080"/>
            <a:ext cx="25603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dirty="0">
                <a:solidFill>
                  <a:srgbClr val="63D6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5000" dirty="0"/>
          </a:p>
        </p:txBody>
      </p:sp>
      <p:sp>
        <p:nvSpPr>
          <p:cNvPr id="9" name="s8-shape-5"/>
          <p:cNvSpPr/>
          <p:nvPr/>
        </p:nvSpPr>
        <p:spPr>
          <a:xfrm>
            <a:off x="3520440" y="4206240"/>
            <a:ext cx="2377440" cy="0"/>
          </a:xfrm>
          <a:prstGeom prst="line">
            <a:avLst/>
          </a:prstGeom>
          <a:noFill/>
          <a:ln w="15875">
            <a:solidFill>
              <a:srgbClr val="2B3C58"/>
            </a:solidFill>
            <a:prstDash val="solid"/>
          </a:ln>
        </p:spPr>
      </p:sp>
      <p:sp>
        <p:nvSpPr>
          <p:cNvPr id="10" name="s8-text-6"/>
          <p:cNvSpPr/>
          <p:nvPr/>
        </p:nvSpPr>
        <p:spPr>
          <a:xfrm>
            <a:off x="3520440" y="4315968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Principles</a:t>
            </a:r>
            <a:endParaRPr lang="en-US" sz="2200" dirty="0"/>
          </a:p>
        </p:txBody>
      </p:sp>
      <p:sp>
        <p:nvSpPr>
          <p:cNvPr id="11" name="s8-text-7"/>
          <p:cNvSpPr/>
          <p:nvPr/>
        </p:nvSpPr>
        <p:spPr>
          <a:xfrm>
            <a:off x="3520440" y="47091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filter every design</a:t>
            </a:r>
            <a:endParaRPr lang="en-US" sz="1700" dirty="0"/>
          </a:p>
        </p:txBody>
      </p:sp>
      <p:sp>
        <p:nvSpPr>
          <p:cNvPr id="12" name="!!n8"/>
          <p:cNvSpPr/>
          <p:nvPr/>
        </p:nvSpPr>
        <p:spPr>
          <a:xfrm>
            <a:off x="6309360" y="1783080"/>
            <a:ext cx="25603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dirty="0">
                <a:solidFill>
                  <a:srgbClr val="F2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15000" dirty="0"/>
          </a:p>
        </p:txBody>
      </p:sp>
      <p:sp>
        <p:nvSpPr>
          <p:cNvPr id="13" name="s8-shape-8"/>
          <p:cNvSpPr/>
          <p:nvPr/>
        </p:nvSpPr>
        <p:spPr>
          <a:xfrm>
            <a:off x="6309360" y="4206240"/>
            <a:ext cx="2377440" cy="0"/>
          </a:xfrm>
          <a:prstGeom prst="line">
            <a:avLst/>
          </a:prstGeom>
          <a:noFill/>
          <a:ln w="15875">
            <a:solidFill>
              <a:srgbClr val="2B3C58"/>
            </a:solidFill>
            <a:prstDash val="solid"/>
          </a:ln>
        </p:spPr>
      </p:sp>
      <p:sp>
        <p:nvSpPr>
          <p:cNvPr id="14" name="s8-text-9"/>
          <p:cNvSpPr/>
          <p:nvPr/>
        </p:nvSpPr>
        <p:spPr>
          <a:xfrm>
            <a:off x="6309360" y="4315968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Dimensions</a:t>
            </a:r>
            <a:endParaRPr lang="en-US" sz="2200" dirty="0"/>
          </a:p>
        </p:txBody>
      </p:sp>
      <p:sp>
        <p:nvSpPr>
          <p:cNvPr id="15" name="s8-text-10"/>
          <p:cNvSpPr/>
          <p:nvPr/>
        </p:nvSpPr>
        <p:spPr>
          <a:xfrm>
            <a:off x="6309360" y="47091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 the evidence</a:t>
            </a:r>
            <a:endParaRPr lang="en-US" sz="1700" dirty="0"/>
          </a:p>
        </p:txBody>
      </p:sp>
      <p:sp>
        <p:nvSpPr>
          <p:cNvPr id="16" name="!!n5"/>
          <p:cNvSpPr/>
          <p:nvPr/>
        </p:nvSpPr>
        <p:spPr>
          <a:xfrm>
            <a:off x="9098280" y="1783080"/>
            <a:ext cx="25603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0" dirty="0">
                <a:solidFill>
                  <a:srgbClr val="FF938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5000" dirty="0"/>
          </a:p>
        </p:txBody>
      </p:sp>
      <p:sp>
        <p:nvSpPr>
          <p:cNvPr id="17" name="s8-shape-11"/>
          <p:cNvSpPr/>
          <p:nvPr/>
        </p:nvSpPr>
        <p:spPr>
          <a:xfrm>
            <a:off x="9098280" y="4206240"/>
            <a:ext cx="2377440" cy="0"/>
          </a:xfrm>
          <a:prstGeom prst="line">
            <a:avLst/>
          </a:prstGeom>
          <a:noFill/>
          <a:ln w="15875">
            <a:solidFill>
              <a:srgbClr val="2B3C58"/>
            </a:solidFill>
            <a:prstDash val="solid"/>
          </a:ln>
        </p:spPr>
      </p:sp>
      <p:sp>
        <p:nvSpPr>
          <p:cNvPr id="18" name="s8-text-12"/>
          <p:cNvSpPr/>
          <p:nvPr/>
        </p:nvSpPr>
        <p:spPr>
          <a:xfrm>
            <a:off x="9098280" y="4315968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Steps of GOALS</a:t>
            </a:r>
            <a:endParaRPr lang="en-US" sz="2200" dirty="0"/>
          </a:p>
        </p:txBody>
      </p:sp>
      <p:sp>
        <p:nvSpPr>
          <p:cNvPr id="19" name="s8-text-13"/>
          <p:cNvSpPr/>
          <p:nvPr/>
        </p:nvSpPr>
        <p:spPr>
          <a:xfrm>
            <a:off x="9098280" y="47091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assemble the redesign</a:t>
            </a:r>
            <a:endParaRPr lang="en-US" sz="1700" dirty="0"/>
          </a:p>
        </p:txBody>
      </p:sp>
      <p:sp>
        <p:nvSpPr>
          <p:cNvPr id="20" name="s8-shape-14"/>
          <p:cNvSpPr/>
          <p:nvPr/>
        </p:nvSpPr>
        <p:spPr>
          <a:xfrm>
            <a:off x="731520" y="5349240"/>
            <a:ext cx="10744200" cy="777240"/>
          </a:xfrm>
          <a:prstGeom prst="roundRect">
            <a:avLst>
              <a:gd name="adj" fmla="val 9412"/>
            </a:avLst>
          </a:prstGeom>
          <a:solidFill>
            <a:srgbClr val="14223A"/>
          </a:solidFill>
          <a:ln w="9525">
            <a:solidFill>
              <a:srgbClr val="14223A"/>
            </a:solidFill>
            <a:prstDash val="solid"/>
          </a:ln>
        </p:spPr>
      </p:sp>
      <p:sp>
        <p:nvSpPr>
          <p:cNvPr id="21" name="s8-text-15"/>
          <p:cNvSpPr/>
          <p:nvPr/>
        </p:nvSpPr>
        <p:spPr>
          <a:xfrm>
            <a:off x="1005840" y="534924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New since ARAD 1.0 (2023):  </a:t>
            </a:r>
            <a:pPr indent="0" marL="0">
              <a:buNone/>
            </a:pPr>
            <a:r>
              <a:rPr lang="en-US" sz="15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binary becomes a four-mode continuum  ·  process evidence required  ·  verification explicit  ·  equity built in  ·  transfer checkpoint for every major outcome</a:t>
            </a:r>
            <a:endParaRPr lang="en-US" sz="1500" dirty="0"/>
          </a:p>
        </p:txBody>
      </p:sp>
      <p:sp>
        <p:nvSpPr>
          <p:cNvPr id="22" name="s8-text-16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23" name="s8-text-17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n4"/>
          <p:cNvSpPr/>
          <p:nvPr/>
        </p:nvSpPr>
        <p:spPr>
          <a:xfrm>
            <a:off x="457200" y="548640"/>
            <a:ext cx="5669280" cy="5669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0" dirty="0">
                <a:solidFill>
                  <a:srgbClr val="A6C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8000" dirty="0"/>
          </a:p>
        </p:txBody>
      </p:sp>
      <p:sp>
        <p:nvSpPr>
          <p:cNvPr id="3" name="s9-text-0"/>
          <p:cNvSpPr/>
          <p:nvPr/>
        </p:nvSpPr>
        <p:spPr>
          <a:xfrm>
            <a:off x="6035040" y="21488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A6C1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 1</a:t>
            </a:r>
            <a:endParaRPr lang="en-US" sz="1200" dirty="0"/>
          </a:p>
        </p:txBody>
      </p:sp>
      <p:sp>
        <p:nvSpPr>
          <p:cNvPr id="4" name="s9-text-1"/>
          <p:cNvSpPr/>
          <p:nvPr/>
        </p:nvSpPr>
        <p:spPr>
          <a:xfrm>
            <a:off x="6035040" y="2514600"/>
            <a:ext cx="5669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200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modes</a:t>
            </a:r>
            <a:endParaRPr lang="en-US" sz="5200" dirty="0"/>
          </a:p>
        </p:txBody>
      </p:sp>
      <p:sp>
        <p:nvSpPr>
          <p:cNvPr id="5" name="s9-text-2"/>
          <p:cNvSpPr/>
          <p:nvPr/>
        </p:nvSpPr>
        <p:spPr>
          <a:xfrm>
            <a:off x="6035040" y="3657600"/>
            <a:ext cx="5394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much AI belongs in this assignment? The learning goal decides.</a:t>
            </a:r>
            <a:endParaRPr lang="en-US" sz="2200" dirty="0"/>
          </a:p>
        </p:txBody>
      </p:sp>
      <p:sp>
        <p:nvSpPr>
          <p:cNvPr id="6" name="s9-text-3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7" name="s9-text-4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10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FOUR-MODE CONTINUUM</a:t>
            </a:r>
            <a:endParaRPr lang="en-US" sz="1200" dirty="0"/>
          </a:p>
        </p:txBody>
      </p:sp>
      <p:sp>
        <p:nvSpPr>
          <p:cNvPr id="3" name="s10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modes. Equal standing. The goal decides.</a:t>
            </a:r>
            <a:endParaRPr lang="en-US" sz="3200" dirty="0"/>
          </a:p>
        </p:txBody>
      </p:sp>
      <p:sp>
        <p:nvSpPr>
          <p:cNvPr id="4" name="s10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10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100" dirty="0"/>
          </a:p>
        </p:txBody>
      </p:sp>
      <p:pic>
        <p:nvPicPr>
          <p:cNvPr id="6" name="s10-image-4" descr="Pen-and-ink continuum of four scenes from less AI to more AI: a student writing alone (AI-Restricted, independent performance); a student writing while a small robot points at the page (AI-Limited, bounded support); a student and robot reviewing a page together (AI-Collaborative, AI as thinking partner); a nurse verifying an AI charting screen against a reference book (AI-Required, AI fluency is the goal)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600200"/>
            <a:ext cx="10835640" cy="3794760"/>
          </a:xfrm>
          <a:prstGeom prst="rect">
            <a:avLst/>
          </a:prstGeom>
        </p:spPr>
      </p:pic>
      <p:sp>
        <p:nvSpPr>
          <p:cNvPr id="7" name="s10-shape-5"/>
          <p:cNvSpPr/>
          <p:nvPr/>
        </p:nvSpPr>
        <p:spPr>
          <a:xfrm>
            <a:off x="548640" y="5532120"/>
            <a:ext cx="11109960" cy="685800"/>
          </a:xfrm>
          <a:prstGeom prst="roundRect">
            <a:avLst>
              <a:gd name="adj" fmla="val 10667"/>
            </a:avLst>
          </a:prstGeom>
          <a:solidFill>
            <a:srgbClr val="ECE6DB"/>
          </a:solidFill>
          <a:ln w="9525">
            <a:solidFill>
              <a:srgbClr val="ECE6DB"/>
            </a:solidFill>
            <a:prstDash val="solid"/>
          </a:ln>
        </p:spPr>
      </p:sp>
      <p:sp>
        <p:nvSpPr>
          <p:cNvPr id="8" name="s10-text-6"/>
          <p:cNvSpPr/>
          <p:nvPr/>
        </p:nvSpPr>
        <p:spPr>
          <a:xfrm>
            <a:off x="777240" y="5532120"/>
            <a:ext cx="10698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Position shows how cognitive work is distributed. Rigor comes from fit with the goal.  </a:t>
            </a:r>
            <a:pPr indent="0" marL="0">
              <a:buNone/>
            </a:pPr>
            <a:r>
              <a:rPr lang="en-US" sz="1700" b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 mix across a course.</a:t>
            </a:r>
            <a:endParaRPr lang="en-US" sz="17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11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FOUR MODES  ·  MODE 1 OF 4</a:t>
            </a:r>
            <a:endParaRPr lang="en-US" sz="1200" dirty="0"/>
          </a:p>
        </p:txBody>
      </p:sp>
      <p:sp>
        <p:nvSpPr>
          <p:cNvPr id="3" name="s11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3200" dirty="0"/>
          </a:p>
        </p:txBody>
      </p:sp>
      <p:sp>
        <p:nvSpPr>
          <p:cNvPr id="4" name="s11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11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!!trk-line"/>
          <p:cNvSpPr/>
          <p:nvPr/>
        </p:nvSpPr>
        <p:spPr>
          <a:xfrm>
            <a:off x="6537960" y="786384"/>
            <a:ext cx="5120640" cy="0"/>
          </a:xfrm>
          <a:prstGeom prst="line">
            <a:avLst/>
          </a:prstGeom>
          <a:noFill/>
          <a:ln w="19050">
            <a:solidFill>
              <a:srgbClr val="D9D0C2"/>
            </a:solidFill>
            <a:prstDash val="solid"/>
          </a:ln>
        </p:spPr>
      </p:sp>
      <p:sp>
        <p:nvSpPr>
          <p:cNvPr id="7" name="!!trk-pill"/>
          <p:cNvSpPr/>
          <p:nvPr/>
        </p:nvSpPr>
        <p:spPr>
          <a:xfrm>
            <a:off x="6611112" y="457200"/>
            <a:ext cx="1133856" cy="329184"/>
          </a:xfrm>
          <a:prstGeom prst="roundRect">
            <a:avLst>
              <a:gd name="adj" fmla="val 50000"/>
            </a:avLst>
          </a:prstGeom>
          <a:solidFill>
            <a:srgbClr val="2B4C7C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8" name="!!trk-0"/>
          <p:cNvSpPr/>
          <p:nvPr/>
        </p:nvSpPr>
        <p:spPr>
          <a:xfrm>
            <a:off x="6537960" y="45720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Restricted</a:t>
            </a:r>
            <a:endParaRPr lang="en-US" sz="1200" dirty="0"/>
          </a:p>
        </p:txBody>
      </p:sp>
      <p:sp>
        <p:nvSpPr>
          <p:cNvPr id="9" name="!!trk-1"/>
          <p:cNvSpPr/>
          <p:nvPr/>
        </p:nvSpPr>
        <p:spPr>
          <a:xfrm>
            <a:off x="7818120" y="45720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Limited</a:t>
            </a:r>
            <a:endParaRPr lang="en-US" sz="1200" dirty="0"/>
          </a:p>
        </p:txBody>
      </p:sp>
      <p:sp>
        <p:nvSpPr>
          <p:cNvPr id="10" name="!!trk-2"/>
          <p:cNvSpPr/>
          <p:nvPr/>
        </p:nvSpPr>
        <p:spPr>
          <a:xfrm>
            <a:off x="9098280" y="45720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Collaborative</a:t>
            </a:r>
            <a:endParaRPr lang="en-US" sz="1200" dirty="0"/>
          </a:p>
        </p:txBody>
      </p:sp>
      <p:sp>
        <p:nvSpPr>
          <p:cNvPr id="11" name="!!trk-3"/>
          <p:cNvSpPr/>
          <p:nvPr/>
        </p:nvSpPr>
        <p:spPr>
          <a:xfrm>
            <a:off x="10378440" y="45720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Required</a:t>
            </a:r>
            <a:endParaRPr lang="en-US" sz="1200" dirty="0"/>
          </a:p>
        </p:txBody>
      </p:sp>
      <p:sp>
        <p:nvSpPr>
          <p:cNvPr id="12" name="!!mode-num"/>
          <p:cNvSpPr/>
          <p:nvPr/>
        </p:nvSpPr>
        <p:spPr>
          <a:xfrm>
            <a:off x="457200" y="777240"/>
            <a:ext cx="14630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0" dirty="0">
                <a:solidFill>
                  <a:srgbClr val="2B4C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3000" dirty="0"/>
          </a:p>
        </p:txBody>
      </p:sp>
      <p:sp>
        <p:nvSpPr>
          <p:cNvPr id="13" name="!!mode-name"/>
          <p:cNvSpPr/>
          <p:nvPr/>
        </p:nvSpPr>
        <p:spPr>
          <a:xfrm>
            <a:off x="1965960" y="1143000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AI-Restricted</a:t>
            </a:r>
            <a:endParaRPr lang="en-US" sz="3800" dirty="0"/>
          </a:p>
        </p:txBody>
      </p:sp>
      <p:sp>
        <p:nvSpPr>
          <p:cNvPr id="14" name="!!mode-tag"/>
          <p:cNvSpPr/>
          <p:nvPr/>
        </p:nvSpPr>
        <p:spPr>
          <a:xfrm>
            <a:off x="1965960" y="182880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human act is the point</a:t>
            </a:r>
            <a:endParaRPr lang="en-US" sz="1900" dirty="0"/>
          </a:p>
        </p:txBody>
      </p:sp>
      <p:sp>
        <p:nvSpPr>
          <p:cNvPr id="15" name="!!mode-def"/>
          <p:cNvSpPr/>
          <p:nvPr/>
        </p:nvSpPr>
        <p:spPr>
          <a:xfrm>
            <a:off x="548640" y="2926080"/>
            <a:ext cx="5486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8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is excluded because the assignment measures the student's independent cognitive performance.</a:t>
            </a:r>
            <a:endParaRPr lang="en-US" sz="1850" dirty="0"/>
          </a:p>
        </p:txBody>
      </p:sp>
      <p:sp>
        <p:nvSpPr>
          <p:cNvPr id="16" name="s11-text-4"/>
          <p:cNvSpPr/>
          <p:nvPr/>
        </p:nvSpPr>
        <p:spPr>
          <a:xfrm>
            <a:off x="548640" y="420624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DOES THE COGNITIVE WORK</a:t>
            </a:r>
            <a:endParaRPr lang="en-US" sz="1150" dirty="0"/>
          </a:p>
        </p:txBody>
      </p:sp>
      <p:sp>
        <p:nvSpPr>
          <p:cNvPr id="17" name="!!b0"/>
          <p:cNvSpPr/>
          <p:nvPr/>
        </p:nvSpPr>
        <p:spPr>
          <a:xfrm>
            <a:off x="54864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18" name="!!b1"/>
          <p:cNvSpPr/>
          <p:nvPr/>
        </p:nvSpPr>
        <p:spPr>
          <a:xfrm>
            <a:off x="109728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19" name="!!b2"/>
          <p:cNvSpPr/>
          <p:nvPr/>
        </p:nvSpPr>
        <p:spPr>
          <a:xfrm>
            <a:off x="164592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0" name="!!b3"/>
          <p:cNvSpPr/>
          <p:nvPr/>
        </p:nvSpPr>
        <p:spPr>
          <a:xfrm>
            <a:off x="219456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1" name="!!b4"/>
          <p:cNvSpPr/>
          <p:nvPr/>
        </p:nvSpPr>
        <p:spPr>
          <a:xfrm>
            <a:off x="274320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2" name="!!b5"/>
          <p:cNvSpPr/>
          <p:nvPr/>
        </p:nvSpPr>
        <p:spPr>
          <a:xfrm>
            <a:off x="329184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3" name="!!b6"/>
          <p:cNvSpPr/>
          <p:nvPr/>
        </p:nvSpPr>
        <p:spPr>
          <a:xfrm>
            <a:off x="384048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4" name="!!b7"/>
          <p:cNvSpPr/>
          <p:nvPr/>
        </p:nvSpPr>
        <p:spPr>
          <a:xfrm>
            <a:off x="438912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5" name="!!b8"/>
          <p:cNvSpPr/>
          <p:nvPr/>
        </p:nvSpPr>
        <p:spPr>
          <a:xfrm>
            <a:off x="493776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6" name="!!b9"/>
          <p:cNvSpPr/>
          <p:nvPr/>
        </p:nvSpPr>
        <p:spPr>
          <a:xfrm>
            <a:off x="548640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7" name="s11-shape-5"/>
          <p:cNvSpPr/>
          <p:nvPr/>
        </p:nvSpPr>
        <p:spPr>
          <a:xfrm>
            <a:off x="548640" y="5303520"/>
            <a:ext cx="201168" cy="20116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8" name="s11-text-6"/>
          <p:cNvSpPr/>
          <p:nvPr/>
        </p:nvSpPr>
        <p:spPr>
          <a:xfrm>
            <a:off x="822960" y="5248656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 thinking</a:t>
            </a:r>
            <a:endParaRPr lang="en-US" sz="1300" dirty="0"/>
          </a:p>
        </p:txBody>
      </p:sp>
      <p:sp>
        <p:nvSpPr>
          <p:cNvPr id="29" name="s11-text-7"/>
          <p:cNvSpPr/>
          <p:nvPr/>
        </p:nvSpPr>
        <p:spPr>
          <a:xfrm>
            <a:off x="6537960" y="1143000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FITS LEARNING GOALS LIKE</a:t>
            </a:r>
            <a:endParaRPr lang="en-US" sz="1150" dirty="0"/>
          </a:p>
        </p:txBody>
      </p:sp>
      <p:sp>
        <p:nvSpPr>
          <p:cNvPr id="30" name="s11-text-8"/>
          <p:cNvSpPr/>
          <p:nvPr/>
        </p:nvSpPr>
        <p:spPr>
          <a:xfrm>
            <a:off x="6537960" y="1435608"/>
            <a:ext cx="5120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Foundational mastery  ·  skill under authentic conditions  ·  independent reasoning  ·  transfer checkpoints</a:t>
            </a:r>
            <a:endParaRPr lang="en-US" sz="1700" dirty="0"/>
          </a:p>
        </p:txBody>
      </p:sp>
      <p:sp>
        <p:nvSpPr>
          <p:cNvPr id="31" name="s11-shape-9"/>
          <p:cNvSpPr/>
          <p:nvPr/>
        </p:nvSpPr>
        <p:spPr>
          <a:xfrm>
            <a:off x="6537960" y="2468880"/>
            <a:ext cx="512064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32" name="s11-shape-10"/>
          <p:cNvSpPr/>
          <p:nvPr/>
        </p:nvSpPr>
        <p:spPr>
          <a:xfrm>
            <a:off x="6537960" y="2578608"/>
            <a:ext cx="64008" cy="1197864"/>
          </a:xfrm>
          <a:prstGeom prst="rect">
            <a:avLst/>
          </a:prstGeom>
          <a:solidFill>
            <a:srgbClr val="683F08"/>
          </a:solidFill>
          <a:ln w="9525">
            <a:solidFill>
              <a:srgbClr val="683F08"/>
            </a:solidFill>
            <a:prstDash val="solid"/>
          </a:ln>
        </p:spPr>
      </p:sp>
      <p:sp>
        <p:nvSpPr>
          <p:cNvPr id="33" name="s11-text-11"/>
          <p:cNvSpPr/>
          <p:nvPr/>
        </p:nvSpPr>
        <p:spPr>
          <a:xfrm>
            <a:off x="6812280" y="2624328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 TO STUDENTS</a:t>
            </a:r>
            <a:endParaRPr lang="en-US" sz="1150" dirty="0"/>
          </a:p>
        </p:txBody>
      </p:sp>
      <p:sp>
        <p:nvSpPr>
          <p:cNvPr id="34" name="s11-text-12"/>
          <p:cNvSpPr/>
          <p:nvPr/>
        </p:nvSpPr>
        <p:spPr>
          <a:xfrm>
            <a:off x="6812280" y="288036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i="1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"This task is done without AI because the reasoning is the skill I am assessing, and I need to see yours."</a:t>
            </a:r>
            <a:endParaRPr lang="en-US" sz="1650" dirty="0"/>
          </a:p>
        </p:txBody>
      </p:sp>
      <p:sp>
        <p:nvSpPr>
          <p:cNvPr id="35" name="s11-text-13"/>
          <p:cNvSpPr/>
          <p:nvPr/>
        </p:nvSpPr>
        <p:spPr>
          <a:xfrm>
            <a:off x="6537960" y="4069080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REQUIRED SAFEGUARDS</a:t>
            </a:r>
            <a:endParaRPr lang="en-US" sz="1150" dirty="0"/>
          </a:p>
        </p:txBody>
      </p:sp>
      <p:sp>
        <p:nvSpPr>
          <p:cNvPr id="36" name="s11-text-14"/>
          <p:cNvSpPr/>
          <p:nvPr/>
        </p:nvSpPr>
        <p:spPr>
          <a:xfrm>
            <a:off x="6537960" y="4379976"/>
            <a:ext cx="5120640" cy="1837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stated pedagogical reason</a:t>
            </a:r>
            <a:endParaRPr lang="en-US" sz="145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Accessible alternatives for students with disabilities</a:t>
            </a:r>
            <a:endParaRPr lang="en-US" sz="145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Fair across language backgrounds and test anxiety</a:t>
            </a:r>
            <a:endParaRPr lang="en-US" sz="145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8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12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FOUR MODES  ·  MODE 2 OF 4</a:t>
            </a:r>
            <a:endParaRPr lang="en-US" sz="1200" dirty="0"/>
          </a:p>
        </p:txBody>
      </p:sp>
      <p:sp>
        <p:nvSpPr>
          <p:cNvPr id="3" name="s12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3200" dirty="0"/>
          </a:p>
        </p:txBody>
      </p:sp>
      <p:sp>
        <p:nvSpPr>
          <p:cNvPr id="4" name="s12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12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!!trk-line"/>
          <p:cNvSpPr/>
          <p:nvPr/>
        </p:nvSpPr>
        <p:spPr>
          <a:xfrm>
            <a:off x="6537960" y="786384"/>
            <a:ext cx="5120640" cy="0"/>
          </a:xfrm>
          <a:prstGeom prst="line">
            <a:avLst/>
          </a:prstGeom>
          <a:noFill/>
          <a:ln w="19050">
            <a:solidFill>
              <a:srgbClr val="D9D0C2"/>
            </a:solidFill>
            <a:prstDash val="solid"/>
          </a:ln>
        </p:spPr>
      </p:sp>
      <p:sp>
        <p:nvSpPr>
          <p:cNvPr id="7" name="!!trk-pill"/>
          <p:cNvSpPr/>
          <p:nvPr/>
        </p:nvSpPr>
        <p:spPr>
          <a:xfrm>
            <a:off x="7891272" y="457200"/>
            <a:ext cx="1133856" cy="329184"/>
          </a:xfrm>
          <a:prstGeom prst="roundRect">
            <a:avLst>
              <a:gd name="adj" fmla="val 50000"/>
            </a:avLst>
          </a:prstGeom>
          <a:solidFill>
            <a:srgbClr val="2B4C7C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8" name="!!trk-0"/>
          <p:cNvSpPr/>
          <p:nvPr/>
        </p:nvSpPr>
        <p:spPr>
          <a:xfrm>
            <a:off x="6537960" y="45720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Restricted</a:t>
            </a:r>
            <a:endParaRPr lang="en-US" sz="1200" dirty="0"/>
          </a:p>
        </p:txBody>
      </p:sp>
      <p:sp>
        <p:nvSpPr>
          <p:cNvPr id="9" name="!!trk-1"/>
          <p:cNvSpPr/>
          <p:nvPr/>
        </p:nvSpPr>
        <p:spPr>
          <a:xfrm>
            <a:off x="7818120" y="45720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Limited</a:t>
            </a:r>
            <a:endParaRPr lang="en-US" sz="1200" dirty="0"/>
          </a:p>
        </p:txBody>
      </p:sp>
      <p:sp>
        <p:nvSpPr>
          <p:cNvPr id="10" name="!!trk-2"/>
          <p:cNvSpPr/>
          <p:nvPr/>
        </p:nvSpPr>
        <p:spPr>
          <a:xfrm>
            <a:off x="9098280" y="45720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Collaborative</a:t>
            </a:r>
            <a:endParaRPr lang="en-US" sz="1200" dirty="0"/>
          </a:p>
        </p:txBody>
      </p:sp>
      <p:sp>
        <p:nvSpPr>
          <p:cNvPr id="11" name="!!trk-3"/>
          <p:cNvSpPr/>
          <p:nvPr/>
        </p:nvSpPr>
        <p:spPr>
          <a:xfrm>
            <a:off x="10378440" y="45720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Required</a:t>
            </a:r>
            <a:endParaRPr lang="en-US" sz="1200" dirty="0"/>
          </a:p>
        </p:txBody>
      </p:sp>
      <p:sp>
        <p:nvSpPr>
          <p:cNvPr id="12" name="!!mode-num"/>
          <p:cNvSpPr/>
          <p:nvPr/>
        </p:nvSpPr>
        <p:spPr>
          <a:xfrm>
            <a:off x="457200" y="777240"/>
            <a:ext cx="14630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0" dirty="0">
                <a:solidFill>
                  <a:srgbClr val="2B4C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3000" dirty="0"/>
          </a:p>
        </p:txBody>
      </p:sp>
      <p:sp>
        <p:nvSpPr>
          <p:cNvPr id="13" name="!!mode-name"/>
          <p:cNvSpPr/>
          <p:nvPr/>
        </p:nvSpPr>
        <p:spPr>
          <a:xfrm>
            <a:off x="1965960" y="1143000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AI-Limited</a:t>
            </a:r>
            <a:endParaRPr lang="en-US" sz="3800" dirty="0"/>
          </a:p>
        </p:txBody>
      </p:sp>
      <p:sp>
        <p:nvSpPr>
          <p:cNvPr id="14" name="!!mode-tag"/>
          <p:cNvSpPr/>
          <p:nvPr/>
        </p:nvSpPr>
        <p:spPr>
          <a:xfrm>
            <a:off x="1965960" y="182880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Bounded support, human core</a:t>
            </a:r>
            <a:endParaRPr lang="en-US" sz="1900" dirty="0"/>
          </a:p>
        </p:txBody>
      </p:sp>
      <p:sp>
        <p:nvSpPr>
          <p:cNvPr id="15" name="!!mode-def"/>
          <p:cNvSpPr/>
          <p:nvPr/>
        </p:nvSpPr>
        <p:spPr>
          <a:xfrm>
            <a:off x="548640" y="2926080"/>
            <a:ext cx="5486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8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may handle bounded support tasks that reduce extraneous load. The intellectual core stays with the student.</a:t>
            </a:r>
            <a:endParaRPr lang="en-US" sz="1850" dirty="0"/>
          </a:p>
        </p:txBody>
      </p:sp>
      <p:sp>
        <p:nvSpPr>
          <p:cNvPr id="16" name="s12-text-4"/>
          <p:cNvSpPr/>
          <p:nvPr/>
        </p:nvSpPr>
        <p:spPr>
          <a:xfrm>
            <a:off x="548640" y="420624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DOES THE COGNITIVE WORK</a:t>
            </a:r>
            <a:endParaRPr lang="en-US" sz="1150" dirty="0"/>
          </a:p>
        </p:txBody>
      </p:sp>
      <p:sp>
        <p:nvSpPr>
          <p:cNvPr id="17" name="!!b0"/>
          <p:cNvSpPr/>
          <p:nvPr/>
        </p:nvSpPr>
        <p:spPr>
          <a:xfrm>
            <a:off x="54864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18" name="!!b1"/>
          <p:cNvSpPr/>
          <p:nvPr/>
        </p:nvSpPr>
        <p:spPr>
          <a:xfrm>
            <a:off x="109728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19" name="!!b2"/>
          <p:cNvSpPr/>
          <p:nvPr/>
        </p:nvSpPr>
        <p:spPr>
          <a:xfrm>
            <a:off x="164592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0" name="!!b3"/>
          <p:cNvSpPr/>
          <p:nvPr/>
        </p:nvSpPr>
        <p:spPr>
          <a:xfrm>
            <a:off x="219456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1" name="!!b4"/>
          <p:cNvSpPr/>
          <p:nvPr/>
        </p:nvSpPr>
        <p:spPr>
          <a:xfrm>
            <a:off x="274320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2" name="!!b5"/>
          <p:cNvSpPr/>
          <p:nvPr/>
        </p:nvSpPr>
        <p:spPr>
          <a:xfrm>
            <a:off x="329184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3" name="!!b6"/>
          <p:cNvSpPr/>
          <p:nvPr/>
        </p:nvSpPr>
        <p:spPr>
          <a:xfrm>
            <a:off x="384048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4" name="!!b7"/>
          <p:cNvSpPr/>
          <p:nvPr/>
        </p:nvSpPr>
        <p:spPr>
          <a:xfrm>
            <a:off x="438912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5" name="!!b8"/>
          <p:cNvSpPr/>
          <p:nvPr/>
        </p:nvSpPr>
        <p:spPr>
          <a:xfrm>
            <a:off x="4937760" y="4553712"/>
            <a:ext cx="475488" cy="566928"/>
          </a:xfrm>
          <a:prstGeom prst="rect">
            <a:avLst/>
          </a:prstGeom>
          <a:solidFill>
            <a:srgbClr val="F5F1EA"/>
          </a:solidFill>
          <a:ln w="22225">
            <a:solidFill>
              <a:srgbClr val="2B4C7C"/>
            </a:solidFill>
            <a:prstDash val="solid"/>
          </a:ln>
        </p:spPr>
      </p:sp>
      <p:sp>
        <p:nvSpPr>
          <p:cNvPr id="26" name="!!b9"/>
          <p:cNvSpPr/>
          <p:nvPr/>
        </p:nvSpPr>
        <p:spPr>
          <a:xfrm>
            <a:off x="5486400" y="4553712"/>
            <a:ext cx="475488" cy="566928"/>
          </a:xfrm>
          <a:prstGeom prst="rect">
            <a:avLst/>
          </a:prstGeom>
          <a:solidFill>
            <a:srgbClr val="F5F1EA"/>
          </a:solidFill>
          <a:ln w="22225">
            <a:solidFill>
              <a:srgbClr val="2B4C7C"/>
            </a:solidFill>
            <a:prstDash val="solid"/>
          </a:ln>
        </p:spPr>
      </p:sp>
      <p:sp>
        <p:nvSpPr>
          <p:cNvPr id="27" name="s12-shape-5"/>
          <p:cNvSpPr/>
          <p:nvPr/>
        </p:nvSpPr>
        <p:spPr>
          <a:xfrm>
            <a:off x="548640" y="5303520"/>
            <a:ext cx="201168" cy="20116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8" name="s12-text-6"/>
          <p:cNvSpPr/>
          <p:nvPr/>
        </p:nvSpPr>
        <p:spPr>
          <a:xfrm>
            <a:off x="822960" y="5248656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 thinking</a:t>
            </a:r>
            <a:endParaRPr lang="en-US" sz="1300" dirty="0"/>
          </a:p>
        </p:txBody>
      </p:sp>
      <p:sp>
        <p:nvSpPr>
          <p:cNvPr id="29" name="s12-shape-7"/>
          <p:cNvSpPr/>
          <p:nvPr/>
        </p:nvSpPr>
        <p:spPr>
          <a:xfrm>
            <a:off x="2514600" y="5303520"/>
            <a:ext cx="201168" cy="201168"/>
          </a:xfrm>
          <a:prstGeom prst="rect">
            <a:avLst/>
          </a:prstGeom>
          <a:solidFill>
            <a:srgbClr val="F5F1EA"/>
          </a:solidFill>
          <a:ln w="19050">
            <a:solidFill>
              <a:srgbClr val="2B4C7C"/>
            </a:solidFill>
            <a:prstDash val="solid"/>
          </a:ln>
        </p:spPr>
      </p:sp>
      <p:sp>
        <p:nvSpPr>
          <p:cNvPr id="30" name="s12-text-8"/>
          <p:cNvSpPr/>
          <p:nvPr/>
        </p:nvSpPr>
        <p:spPr>
          <a:xfrm>
            <a:off x="2788920" y="5248656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contribution</a:t>
            </a:r>
            <a:endParaRPr lang="en-US" sz="1300" dirty="0"/>
          </a:p>
        </p:txBody>
      </p:sp>
      <p:sp>
        <p:nvSpPr>
          <p:cNvPr id="31" name="s12-shape-9"/>
          <p:cNvSpPr/>
          <p:nvPr/>
        </p:nvSpPr>
        <p:spPr>
          <a:xfrm>
            <a:off x="6537960" y="1143000"/>
            <a:ext cx="2468880" cy="2148840"/>
          </a:xfrm>
          <a:prstGeom prst="roundRect">
            <a:avLst>
              <a:gd name="adj" fmla="val 3404"/>
            </a:avLst>
          </a:prstGeom>
          <a:solidFill>
            <a:srgbClr val="E1EEE8"/>
          </a:solidFill>
          <a:ln w="9525">
            <a:solidFill>
              <a:srgbClr val="E1EEE8"/>
            </a:solidFill>
            <a:prstDash val="solid"/>
          </a:ln>
        </p:spPr>
      </p:sp>
      <p:sp>
        <p:nvSpPr>
          <p:cNvPr id="32" name="s12-text-10"/>
          <p:cNvSpPr/>
          <p:nvPr/>
        </p:nvSpPr>
        <p:spPr>
          <a:xfrm>
            <a:off x="6739128" y="1307592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  PERMITTED</a:t>
            </a:r>
            <a:endParaRPr lang="en-US" sz="1150" dirty="0"/>
          </a:p>
        </p:txBody>
      </p:sp>
      <p:sp>
        <p:nvSpPr>
          <p:cNvPr id="33" name="s12-text-11"/>
          <p:cNvSpPr/>
          <p:nvPr/>
        </p:nvSpPr>
        <p:spPr>
          <a:xfrm>
            <a:off x="6739128" y="1645920"/>
            <a:ext cx="21488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Grammar, spelling, formatting</a:t>
            </a:r>
            <a:endParaRPr lang="en-US" sz="14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Brainstorming, then moving past it</a:t>
            </a:r>
            <a:endParaRPr lang="en-US" sz="14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Translation support</a:t>
            </a:r>
            <a:endParaRPr lang="en-US" sz="14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Clarifying the instructions</a:t>
            </a:r>
            <a:endParaRPr lang="en-US" sz="1450" dirty="0"/>
          </a:p>
        </p:txBody>
      </p:sp>
      <p:sp>
        <p:nvSpPr>
          <p:cNvPr id="34" name="s12-shape-12"/>
          <p:cNvSpPr/>
          <p:nvPr/>
        </p:nvSpPr>
        <p:spPr>
          <a:xfrm>
            <a:off x="9189720" y="1143000"/>
            <a:ext cx="2468880" cy="2148840"/>
          </a:xfrm>
          <a:prstGeom prst="roundRect">
            <a:avLst>
              <a:gd name="adj" fmla="val 3404"/>
            </a:avLst>
          </a:prstGeom>
          <a:solidFill>
            <a:srgbClr val="F6E2DE"/>
          </a:solidFill>
          <a:ln w="9525">
            <a:solidFill>
              <a:srgbClr val="F6E2DE"/>
            </a:solidFill>
            <a:prstDash val="solid"/>
          </a:ln>
        </p:spPr>
      </p:sp>
      <p:sp>
        <p:nvSpPr>
          <p:cNvPr id="35" name="s12-text-13"/>
          <p:cNvSpPr/>
          <p:nvPr/>
        </p:nvSpPr>
        <p:spPr>
          <a:xfrm>
            <a:off x="9390888" y="1307592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✕  OFF-LIMITS</a:t>
            </a:r>
            <a:endParaRPr lang="en-US" sz="1150" dirty="0"/>
          </a:p>
        </p:txBody>
      </p:sp>
      <p:sp>
        <p:nvSpPr>
          <p:cNvPr id="36" name="s12-text-14"/>
          <p:cNvSpPr/>
          <p:nvPr/>
        </p:nvSpPr>
        <p:spPr>
          <a:xfrm>
            <a:off x="9390888" y="1645920"/>
            <a:ext cx="21031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700"/>
              </a:spcAft>
              <a:buNone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Generating arguments or conclusions</a:t>
            </a:r>
            <a:endParaRPr lang="en-US" sz="14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Writing substantial portions</a:t>
            </a:r>
            <a:endParaRPr lang="en-US" sz="1450" dirty="0"/>
          </a:p>
          <a:p>
            <a:pPr indent="0" marL="0">
              <a:spcAft>
                <a:spcPts val="700"/>
              </a:spcAft>
              <a:buNone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Doing the core research or evaluation</a:t>
            </a:r>
            <a:endParaRPr lang="en-US" sz="1450" dirty="0"/>
          </a:p>
        </p:txBody>
      </p:sp>
      <p:sp>
        <p:nvSpPr>
          <p:cNvPr id="37" name="s12-shape-15"/>
          <p:cNvSpPr/>
          <p:nvPr/>
        </p:nvSpPr>
        <p:spPr>
          <a:xfrm>
            <a:off x="6537960" y="3474720"/>
            <a:ext cx="512064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38" name="s12-shape-16"/>
          <p:cNvSpPr/>
          <p:nvPr/>
        </p:nvSpPr>
        <p:spPr>
          <a:xfrm>
            <a:off x="6537960" y="3584448"/>
            <a:ext cx="64008" cy="1197864"/>
          </a:xfrm>
          <a:prstGeom prst="rect">
            <a:avLst/>
          </a:prstGeom>
          <a:solidFill>
            <a:srgbClr val="683F08"/>
          </a:solidFill>
          <a:ln w="9525">
            <a:solidFill>
              <a:srgbClr val="683F08"/>
            </a:solidFill>
            <a:prstDash val="solid"/>
          </a:ln>
        </p:spPr>
      </p:sp>
      <p:sp>
        <p:nvSpPr>
          <p:cNvPr id="39" name="s12-text-17"/>
          <p:cNvSpPr/>
          <p:nvPr/>
        </p:nvSpPr>
        <p:spPr>
          <a:xfrm>
            <a:off x="6812280" y="3630168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 TO STUDENTS</a:t>
            </a:r>
            <a:endParaRPr lang="en-US" sz="1150" dirty="0"/>
          </a:p>
        </p:txBody>
      </p:sp>
      <p:sp>
        <p:nvSpPr>
          <p:cNvPr id="40" name="s12-text-18"/>
          <p:cNvSpPr/>
          <p:nvPr/>
        </p:nvSpPr>
        <p:spPr>
          <a:xfrm>
            <a:off x="6812280" y="388620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i="1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"AI may help with grammar, formatting, and translation. The argument and the evidence are yours, and you'll tell me what you used."</a:t>
            </a:r>
            <a:endParaRPr lang="en-US" sz="1650" dirty="0"/>
          </a:p>
        </p:txBody>
      </p:sp>
      <p:sp>
        <p:nvSpPr>
          <p:cNvPr id="41" name="s12-text-19"/>
          <p:cNvSpPr/>
          <p:nvPr/>
        </p:nvSpPr>
        <p:spPr>
          <a:xfrm>
            <a:off x="6537960" y="5074920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REQUIRED SAFEGUARDS</a:t>
            </a:r>
            <a:endParaRPr lang="en-US" sz="1150" dirty="0"/>
          </a:p>
        </p:txBody>
      </p:sp>
      <p:sp>
        <p:nvSpPr>
          <p:cNvPr id="42" name="s12-text-20"/>
          <p:cNvSpPr/>
          <p:nvPr/>
        </p:nvSpPr>
        <p:spPr>
          <a:xfrm>
            <a:off x="6537960" y="5385816"/>
            <a:ext cx="512064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Boundary statement with the reason</a:t>
            </a:r>
            <a:endParaRPr lang="en-US" sz="145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Brief AI-use disclosure</a:t>
            </a:r>
            <a:endParaRPr lang="en-US" sz="145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Rubric centered on independent thinking</a:t>
            </a:r>
            <a:endParaRPr lang="en-US" sz="145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1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13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FOUR MODES  ·  MODE 3 OF 4</a:t>
            </a:r>
            <a:endParaRPr lang="en-US" sz="1200" dirty="0"/>
          </a:p>
        </p:txBody>
      </p:sp>
      <p:sp>
        <p:nvSpPr>
          <p:cNvPr id="3" name="s13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3200" dirty="0"/>
          </a:p>
        </p:txBody>
      </p:sp>
      <p:sp>
        <p:nvSpPr>
          <p:cNvPr id="4" name="s13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13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!!trk-line"/>
          <p:cNvSpPr/>
          <p:nvPr/>
        </p:nvSpPr>
        <p:spPr>
          <a:xfrm>
            <a:off x="6537960" y="786384"/>
            <a:ext cx="5120640" cy="0"/>
          </a:xfrm>
          <a:prstGeom prst="line">
            <a:avLst/>
          </a:prstGeom>
          <a:noFill/>
          <a:ln w="19050">
            <a:solidFill>
              <a:srgbClr val="D9D0C2"/>
            </a:solidFill>
            <a:prstDash val="solid"/>
          </a:ln>
        </p:spPr>
      </p:sp>
      <p:sp>
        <p:nvSpPr>
          <p:cNvPr id="7" name="!!trk-pill"/>
          <p:cNvSpPr/>
          <p:nvPr/>
        </p:nvSpPr>
        <p:spPr>
          <a:xfrm>
            <a:off x="9171432" y="457200"/>
            <a:ext cx="1133856" cy="329184"/>
          </a:xfrm>
          <a:prstGeom prst="roundRect">
            <a:avLst>
              <a:gd name="adj" fmla="val 50000"/>
            </a:avLst>
          </a:prstGeom>
          <a:solidFill>
            <a:srgbClr val="2B4C7C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8" name="!!trk-0"/>
          <p:cNvSpPr/>
          <p:nvPr/>
        </p:nvSpPr>
        <p:spPr>
          <a:xfrm>
            <a:off x="6537960" y="45720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Restricted</a:t>
            </a:r>
            <a:endParaRPr lang="en-US" sz="1200" dirty="0"/>
          </a:p>
        </p:txBody>
      </p:sp>
      <p:sp>
        <p:nvSpPr>
          <p:cNvPr id="9" name="!!trk-1"/>
          <p:cNvSpPr/>
          <p:nvPr/>
        </p:nvSpPr>
        <p:spPr>
          <a:xfrm>
            <a:off x="7818120" y="45720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Limited</a:t>
            </a:r>
            <a:endParaRPr lang="en-US" sz="1200" dirty="0"/>
          </a:p>
        </p:txBody>
      </p:sp>
      <p:sp>
        <p:nvSpPr>
          <p:cNvPr id="10" name="!!trk-2"/>
          <p:cNvSpPr/>
          <p:nvPr/>
        </p:nvSpPr>
        <p:spPr>
          <a:xfrm>
            <a:off x="9098280" y="45720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Collaborative</a:t>
            </a:r>
            <a:endParaRPr lang="en-US" sz="1200" dirty="0"/>
          </a:p>
        </p:txBody>
      </p:sp>
      <p:sp>
        <p:nvSpPr>
          <p:cNvPr id="11" name="!!trk-3"/>
          <p:cNvSpPr/>
          <p:nvPr/>
        </p:nvSpPr>
        <p:spPr>
          <a:xfrm>
            <a:off x="10378440" y="45720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Required</a:t>
            </a:r>
            <a:endParaRPr lang="en-US" sz="1200" dirty="0"/>
          </a:p>
        </p:txBody>
      </p:sp>
      <p:sp>
        <p:nvSpPr>
          <p:cNvPr id="12" name="!!mode-num"/>
          <p:cNvSpPr/>
          <p:nvPr/>
        </p:nvSpPr>
        <p:spPr>
          <a:xfrm>
            <a:off x="457200" y="777240"/>
            <a:ext cx="14630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0" dirty="0">
                <a:solidFill>
                  <a:srgbClr val="2B4C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3000" dirty="0"/>
          </a:p>
        </p:txBody>
      </p:sp>
      <p:sp>
        <p:nvSpPr>
          <p:cNvPr id="13" name="!!mode-name"/>
          <p:cNvSpPr/>
          <p:nvPr/>
        </p:nvSpPr>
        <p:spPr>
          <a:xfrm>
            <a:off x="1965960" y="1143000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AI-Collaborative</a:t>
            </a:r>
            <a:endParaRPr lang="en-US" sz="3800" dirty="0"/>
          </a:p>
        </p:txBody>
      </p:sp>
      <p:sp>
        <p:nvSpPr>
          <p:cNvPr id="14" name="!!mode-tag"/>
          <p:cNvSpPr/>
          <p:nvPr/>
        </p:nvSpPr>
        <p:spPr>
          <a:xfrm>
            <a:off x="1965960" y="182880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student directs, then judges</a:t>
            </a:r>
            <a:endParaRPr lang="en-US" sz="1900" dirty="0"/>
          </a:p>
        </p:txBody>
      </p:sp>
      <p:sp>
        <p:nvSpPr>
          <p:cNvPr id="15" name="!!mode-def"/>
          <p:cNvSpPr/>
          <p:nvPr/>
        </p:nvSpPr>
        <p:spPr>
          <a:xfrm>
            <a:off x="548640" y="2926080"/>
            <a:ext cx="5486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8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is used openly inside the learning process. The student directs the thinking; AI contributes material the student evaluates and integrates.</a:t>
            </a:r>
            <a:endParaRPr lang="en-US" sz="1850" dirty="0"/>
          </a:p>
        </p:txBody>
      </p:sp>
      <p:sp>
        <p:nvSpPr>
          <p:cNvPr id="16" name="s13-text-4"/>
          <p:cNvSpPr/>
          <p:nvPr/>
        </p:nvSpPr>
        <p:spPr>
          <a:xfrm>
            <a:off x="548640" y="420624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DOES THE COGNITIVE WORK</a:t>
            </a:r>
            <a:endParaRPr lang="en-US" sz="1150" dirty="0"/>
          </a:p>
        </p:txBody>
      </p:sp>
      <p:sp>
        <p:nvSpPr>
          <p:cNvPr id="17" name="!!b0"/>
          <p:cNvSpPr/>
          <p:nvPr/>
        </p:nvSpPr>
        <p:spPr>
          <a:xfrm>
            <a:off x="54864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18" name="!!b1"/>
          <p:cNvSpPr/>
          <p:nvPr/>
        </p:nvSpPr>
        <p:spPr>
          <a:xfrm>
            <a:off x="109728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19" name="!!b2"/>
          <p:cNvSpPr/>
          <p:nvPr/>
        </p:nvSpPr>
        <p:spPr>
          <a:xfrm>
            <a:off x="1645920" y="4553712"/>
            <a:ext cx="475488" cy="566928"/>
          </a:xfrm>
          <a:prstGeom prst="rect">
            <a:avLst/>
          </a:prstGeom>
          <a:solidFill>
            <a:srgbClr val="F5F1EA"/>
          </a:solidFill>
          <a:ln w="22225">
            <a:solidFill>
              <a:srgbClr val="2B4C7C"/>
            </a:solidFill>
            <a:prstDash val="solid"/>
          </a:ln>
        </p:spPr>
      </p:sp>
      <p:sp>
        <p:nvSpPr>
          <p:cNvPr id="20" name="!!b3"/>
          <p:cNvSpPr/>
          <p:nvPr/>
        </p:nvSpPr>
        <p:spPr>
          <a:xfrm>
            <a:off x="2194560" y="4553712"/>
            <a:ext cx="475488" cy="566928"/>
          </a:xfrm>
          <a:prstGeom prst="rect">
            <a:avLst/>
          </a:prstGeom>
          <a:solidFill>
            <a:srgbClr val="F5F1EA"/>
          </a:solidFill>
          <a:ln w="22225">
            <a:solidFill>
              <a:srgbClr val="2B4C7C"/>
            </a:solidFill>
            <a:prstDash val="solid"/>
          </a:ln>
        </p:spPr>
      </p:sp>
      <p:sp>
        <p:nvSpPr>
          <p:cNvPr id="21" name="!!b4"/>
          <p:cNvSpPr/>
          <p:nvPr/>
        </p:nvSpPr>
        <p:spPr>
          <a:xfrm>
            <a:off x="274320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2" name="!!b5"/>
          <p:cNvSpPr/>
          <p:nvPr/>
        </p:nvSpPr>
        <p:spPr>
          <a:xfrm>
            <a:off x="329184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3" name="!!b6"/>
          <p:cNvSpPr/>
          <p:nvPr/>
        </p:nvSpPr>
        <p:spPr>
          <a:xfrm>
            <a:off x="3840480" y="4553712"/>
            <a:ext cx="475488" cy="566928"/>
          </a:xfrm>
          <a:prstGeom prst="rect">
            <a:avLst/>
          </a:prstGeom>
          <a:solidFill>
            <a:srgbClr val="F5F1EA"/>
          </a:solidFill>
          <a:ln w="22225">
            <a:solidFill>
              <a:srgbClr val="2B4C7C"/>
            </a:solidFill>
            <a:prstDash val="solid"/>
          </a:ln>
        </p:spPr>
      </p:sp>
      <p:sp>
        <p:nvSpPr>
          <p:cNvPr id="24" name="!!b7"/>
          <p:cNvSpPr/>
          <p:nvPr/>
        </p:nvSpPr>
        <p:spPr>
          <a:xfrm>
            <a:off x="4389120" y="4553712"/>
            <a:ext cx="475488" cy="566928"/>
          </a:xfrm>
          <a:prstGeom prst="rect">
            <a:avLst/>
          </a:prstGeom>
          <a:solidFill>
            <a:srgbClr val="F5F1EA"/>
          </a:solidFill>
          <a:ln w="22225">
            <a:solidFill>
              <a:srgbClr val="2B4C7C"/>
            </a:solidFill>
            <a:prstDash val="solid"/>
          </a:ln>
        </p:spPr>
      </p:sp>
      <p:sp>
        <p:nvSpPr>
          <p:cNvPr id="25" name="!!b8"/>
          <p:cNvSpPr/>
          <p:nvPr/>
        </p:nvSpPr>
        <p:spPr>
          <a:xfrm>
            <a:off x="493776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6" name="!!b9"/>
          <p:cNvSpPr/>
          <p:nvPr/>
        </p:nvSpPr>
        <p:spPr>
          <a:xfrm>
            <a:off x="548640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7" name="s13-shape-5"/>
          <p:cNvSpPr/>
          <p:nvPr/>
        </p:nvSpPr>
        <p:spPr>
          <a:xfrm>
            <a:off x="548640" y="5303520"/>
            <a:ext cx="201168" cy="20116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8" name="s13-text-6"/>
          <p:cNvSpPr/>
          <p:nvPr/>
        </p:nvSpPr>
        <p:spPr>
          <a:xfrm>
            <a:off x="822960" y="5248656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 thinking</a:t>
            </a:r>
            <a:endParaRPr lang="en-US" sz="1300" dirty="0"/>
          </a:p>
        </p:txBody>
      </p:sp>
      <p:sp>
        <p:nvSpPr>
          <p:cNvPr id="29" name="s13-shape-7"/>
          <p:cNvSpPr/>
          <p:nvPr/>
        </p:nvSpPr>
        <p:spPr>
          <a:xfrm>
            <a:off x="2514600" y="5303520"/>
            <a:ext cx="201168" cy="201168"/>
          </a:xfrm>
          <a:prstGeom prst="rect">
            <a:avLst/>
          </a:prstGeom>
          <a:solidFill>
            <a:srgbClr val="F5F1EA"/>
          </a:solidFill>
          <a:ln w="19050">
            <a:solidFill>
              <a:srgbClr val="2B4C7C"/>
            </a:solidFill>
            <a:prstDash val="solid"/>
          </a:ln>
        </p:spPr>
      </p:sp>
      <p:sp>
        <p:nvSpPr>
          <p:cNvPr id="30" name="s13-text-8"/>
          <p:cNvSpPr/>
          <p:nvPr/>
        </p:nvSpPr>
        <p:spPr>
          <a:xfrm>
            <a:off x="2788920" y="5248656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contribution</a:t>
            </a:r>
            <a:endParaRPr lang="en-US" sz="1300" dirty="0"/>
          </a:p>
        </p:txBody>
      </p:sp>
      <p:sp>
        <p:nvSpPr>
          <p:cNvPr id="31" name="s13-text-9"/>
          <p:cNvSpPr/>
          <p:nvPr/>
        </p:nvSpPr>
        <p:spPr>
          <a:xfrm>
            <a:off x="6537960" y="1143000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FITS LEARNING GOALS LIKE</a:t>
            </a:r>
            <a:endParaRPr lang="en-US" sz="1150" dirty="0"/>
          </a:p>
        </p:txBody>
      </p:sp>
      <p:sp>
        <p:nvSpPr>
          <p:cNvPr id="32" name="s13-text-10"/>
          <p:cNvSpPr/>
          <p:nvPr/>
        </p:nvSpPr>
        <p:spPr>
          <a:xfrm>
            <a:off x="6537960" y="1435608"/>
            <a:ext cx="5120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Critiquing arguments and sources  ·  synthesizing perspectives  ·  comparative analysis  ·  iterative revision</a:t>
            </a:r>
            <a:endParaRPr lang="en-US" sz="1700" dirty="0"/>
          </a:p>
        </p:txBody>
      </p:sp>
      <p:sp>
        <p:nvSpPr>
          <p:cNvPr id="33" name="s13-shape-11"/>
          <p:cNvSpPr/>
          <p:nvPr/>
        </p:nvSpPr>
        <p:spPr>
          <a:xfrm>
            <a:off x="6537960" y="2468880"/>
            <a:ext cx="512064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34" name="s13-shape-12"/>
          <p:cNvSpPr/>
          <p:nvPr/>
        </p:nvSpPr>
        <p:spPr>
          <a:xfrm>
            <a:off x="6537960" y="2578608"/>
            <a:ext cx="64008" cy="1197864"/>
          </a:xfrm>
          <a:prstGeom prst="rect">
            <a:avLst/>
          </a:prstGeom>
          <a:solidFill>
            <a:srgbClr val="683F08"/>
          </a:solidFill>
          <a:ln w="9525">
            <a:solidFill>
              <a:srgbClr val="683F08"/>
            </a:solidFill>
            <a:prstDash val="solid"/>
          </a:ln>
        </p:spPr>
      </p:sp>
      <p:sp>
        <p:nvSpPr>
          <p:cNvPr id="35" name="s13-text-13"/>
          <p:cNvSpPr/>
          <p:nvPr/>
        </p:nvSpPr>
        <p:spPr>
          <a:xfrm>
            <a:off x="6812280" y="2624328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 TO STUDENTS</a:t>
            </a:r>
            <a:endParaRPr lang="en-US" sz="1150" dirty="0"/>
          </a:p>
        </p:txBody>
      </p:sp>
      <p:sp>
        <p:nvSpPr>
          <p:cNvPr id="36" name="s13-text-14"/>
          <p:cNvSpPr/>
          <p:nvPr/>
        </p:nvSpPr>
        <p:spPr>
          <a:xfrm>
            <a:off x="6812280" y="288036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i="1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"Your grade rests on the quality of your judgment about what the tool produced."</a:t>
            </a:r>
            <a:endParaRPr lang="en-US" sz="1650" dirty="0"/>
          </a:p>
        </p:txBody>
      </p:sp>
      <p:sp>
        <p:nvSpPr>
          <p:cNvPr id="37" name="s13-text-15"/>
          <p:cNvSpPr/>
          <p:nvPr/>
        </p:nvSpPr>
        <p:spPr>
          <a:xfrm>
            <a:off x="6537960" y="4069080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REQUIRED SAFEGUARDS</a:t>
            </a:r>
            <a:endParaRPr lang="en-US" sz="1150" dirty="0"/>
          </a:p>
        </p:txBody>
      </p:sp>
      <p:sp>
        <p:nvSpPr>
          <p:cNvPr id="38" name="s13-text-16"/>
          <p:cNvSpPr/>
          <p:nvPr/>
        </p:nvSpPr>
        <p:spPr>
          <a:xfrm>
            <a:off x="6537960" y="4379976"/>
            <a:ext cx="5120640" cy="1837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Full transparency: prompt logs, transcripts, rationales</a:t>
            </a:r>
            <a:endParaRPr lang="en-US" sz="145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Structured verification with a concrete deliverable</a:t>
            </a:r>
            <a:endParaRPr lang="en-US" sz="145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Rubric that scores the student's judgment</a:t>
            </a:r>
            <a:endParaRPr lang="en-US" sz="145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 least one human performance checkpoint</a:t>
            </a:r>
            <a:endParaRPr lang="en-US" sz="145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1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14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FOUR MODES  ·  MODE 4 OF 4</a:t>
            </a:r>
            <a:endParaRPr lang="en-US" sz="1200" dirty="0"/>
          </a:p>
        </p:txBody>
      </p:sp>
      <p:sp>
        <p:nvSpPr>
          <p:cNvPr id="3" name="s14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3200" dirty="0"/>
          </a:p>
        </p:txBody>
      </p:sp>
      <p:sp>
        <p:nvSpPr>
          <p:cNvPr id="4" name="s14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14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!!trk-line"/>
          <p:cNvSpPr/>
          <p:nvPr/>
        </p:nvSpPr>
        <p:spPr>
          <a:xfrm>
            <a:off x="6537960" y="786384"/>
            <a:ext cx="5120640" cy="0"/>
          </a:xfrm>
          <a:prstGeom prst="line">
            <a:avLst/>
          </a:prstGeom>
          <a:noFill/>
          <a:ln w="19050">
            <a:solidFill>
              <a:srgbClr val="D9D0C2"/>
            </a:solidFill>
            <a:prstDash val="solid"/>
          </a:ln>
        </p:spPr>
      </p:sp>
      <p:sp>
        <p:nvSpPr>
          <p:cNvPr id="7" name="!!trk-pill"/>
          <p:cNvSpPr/>
          <p:nvPr/>
        </p:nvSpPr>
        <p:spPr>
          <a:xfrm>
            <a:off x="10451592" y="457200"/>
            <a:ext cx="1133856" cy="329184"/>
          </a:xfrm>
          <a:prstGeom prst="roundRect">
            <a:avLst>
              <a:gd name="adj" fmla="val 50000"/>
            </a:avLst>
          </a:prstGeom>
          <a:solidFill>
            <a:srgbClr val="2B4C7C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8" name="!!trk-0"/>
          <p:cNvSpPr/>
          <p:nvPr/>
        </p:nvSpPr>
        <p:spPr>
          <a:xfrm>
            <a:off x="6537960" y="45720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Restricted</a:t>
            </a:r>
            <a:endParaRPr lang="en-US" sz="1200" dirty="0"/>
          </a:p>
        </p:txBody>
      </p:sp>
      <p:sp>
        <p:nvSpPr>
          <p:cNvPr id="9" name="!!trk-1"/>
          <p:cNvSpPr/>
          <p:nvPr/>
        </p:nvSpPr>
        <p:spPr>
          <a:xfrm>
            <a:off x="7818120" y="45720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Limited</a:t>
            </a:r>
            <a:endParaRPr lang="en-US" sz="1200" dirty="0"/>
          </a:p>
        </p:txBody>
      </p:sp>
      <p:sp>
        <p:nvSpPr>
          <p:cNvPr id="10" name="!!trk-2"/>
          <p:cNvSpPr/>
          <p:nvPr/>
        </p:nvSpPr>
        <p:spPr>
          <a:xfrm>
            <a:off x="9098280" y="45720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Collaborative</a:t>
            </a:r>
            <a:endParaRPr lang="en-US" sz="1200" dirty="0"/>
          </a:p>
        </p:txBody>
      </p:sp>
      <p:sp>
        <p:nvSpPr>
          <p:cNvPr id="11" name="!!trk-3"/>
          <p:cNvSpPr/>
          <p:nvPr/>
        </p:nvSpPr>
        <p:spPr>
          <a:xfrm>
            <a:off x="10378440" y="45720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Required</a:t>
            </a:r>
            <a:endParaRPr lang="en-US" sz="1200" dirty="0"/>
          </a:p>
        </p:txBody>
      </p:sp>
      <p:sp>
        <p:nvSpPr>
          <p:cNvPr id="12" name="!!mode-num"/>
          <p:cNvSpPr/>
          <p:nvPr/>
        </p:nvSpPr>
        <p:spPr>
          <a:xfrm>
            <a:off x="457200" y="777240"/>
            <a:ext cx="14630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0" dirty="0">
                <a:solidFill>
                  <a:srgbClr val="2B4C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3000" dirty="0"/>
          </a:p>
        </p:txBody>
      </p:sp>
      <p:sp>
        <p:nvSpPr>
          <p:cNvPr id="13" name="!!mode-name"/>
          <p:cNvSpPr/>
          <p:nvPr/>
        </p:nvSpPr>
        <p:spPr>
          <a:xfrm>
            <a:off x="1965960" y="1143000"/>
            <a:ext cx="4206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AI-Required</a:t>
            </a:r>
            <a:endParaRPr lang="en-US" sz="3800" dirty="0"/>
          </a:p>
        </p:txBody>
      </p:sp>
      <p:sp>
        <p:nvSpPr>
          <p:cNvPr id="14" name="!!mode-tag"/>
          <p:cNvSpPr/>
          <p:nvPr/>
        </p:nvSpPr>
        <p:spPr>
          <a:xfrm>
            <a:off x="1965960" y="182880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Skilled use is the competency</a:t>
            </a:r>
            <a:endParaRPr lang="en-US" sz="1900" dirty="0"/>
          </a:p>
        </p:txBody>
      </p:sp>
      <p:sp>
        <p:nvSpPr>
          <p:cNvPr id="15" name="!!mode-def"/>
          <p:cNvSpPr/>
          <p:nvPr/>
        </p:nvSpPr>
        <p:spPr>
          <a:xfrm>
            <a:off x="548640" y="2926080"/>
            <a:ext cx="5486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8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use is mandatory because skilled human-AI collaboration is the professional competency being taught.</a:t>
            </a:r>
            <a:endParaRPr lang="en-US" sz="1850" dirty="0"/>
          </a:p>
        </p:txBody>
      </p:sp>
      <p:sp>
        <p:nvSpPr>
          <p:cNvPr id="16" name="s14-text-4"/>
          <p:cNvSpPr/>
          <p:nvPr/>
        </p:nvSpPr>
        <p:spPr>
          <a:xfrm>
            <a:off x="548640" y="420624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DOES THE COGNITIVE WORK</a:t>
            </a:r>
            <a:endParaRPr lang="en-US" sz="1150" dirty="0"/>
          </a:p>
        </p:txBody>
      </p:sp>
      <p:sp>
        <p:nvSpPr>
          <p:cNvPr id="17" name="!!b0"/>
          <p:cNvSpPr/>
          <p:nvPr/>
        </p:nvSpPr>
        <p:spPr>
          <a:xfrm>
            <a:off x="54864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18" name="!!b1"/>
          <p:cNvSpPr/>
          <p:nvPr/>
        </p:nvSpPr>
        <p:spPr>
          <a:xfrm>
            <a:off x="1097280" y="4553712"/>
            <a:ext cx="475488" cy="566928"/>
          </a:xfrm>
          <a:prstGeom prst="rect">
            <a:avLst/>
          </a:prstGeom>
          <a:solidFill>
            <a:srgbClr val="F5EAD6"/>
          </a:solidFill>
          <a:ln w="28575">
            <a:solidFill>
              <a:srgbClr val="683F08"/>
            </a:solidFill>
            <a:prstDash val="solid"/>
          </a:ln>
        </p:spPr>
      </p:sp>
      <p:sp>
        <p:nvSpPr>
          <p:cNvPr id="19" name="!!b2"/>
          <p:cNvSpPr/>
          <p:nvPr/>
        </p:nvSpPr>
        <p:spPr>
          <a:xfrm>
            <a:off x="164592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0" name="!!b3"/>
          <p:cNvSpPr/>
          <p:nvPr/>
        </p:nvSpPr>
        <p:spPr>
          <a:xfrm>
            <a:off x="2194560" y="4553712"/>
            <a:ext cx="475488" cy="566928"/>
          </a:xfrm>
          <a:prstGeom prst="rect">
            <a:avLst/>
          </a:prstGeom>
          <a:solidFill>
            <a:srgbClr val="F5EAD6"/>
          </a:solidFill>
          <a:ln w="28575">
            <a:solidFill>
              <a:srgbClr val="683F08"/>
            </a:solidFill>
            <a:prstDash val="solid"/>
          </a:ln>
        </p:spPr>
      </p:sp>
      <p:sp>
        <p:nvSpPr>
          <p:cNvPr id="21" name="!!b4"/>
          <p:cNvSpPr/>
          <p:nvPr/>
        </p:nvSpPr>
        <p:spPr>
          <a:xfrm>
            <a:off x="274320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2" name="!!b5"/>
          <p:cNvSpPr/>
          <p:nvPr/>
        </p:nvSpPr>
        <p:spPr>
          <a:xfrm>
            <a:off x="3291840" y="4553712"/>
            <a:ext cx="475488" cy="566928"/>
          </a:xfrm>
          <a:prstGeom prst="rect">
            <a:avLst/>
          </a:prstGeom>
          <a:solidFill>
            <a:srgbClr val="F5EAD6"/>
          </a:solidFill>
          <a:ln w="28575">
            <a:solidFill>
              <a:srgbClr val="683F08"/>
            </a:solidFill>
            <a:prstDash val="solid"/>
          </a:ln>
        </p:spPr>
      </p:sp>
      <p:sp>
        <p:nvSpPr>
          <p:cNvPr id="23" name="!!b6"/>
          <p:cNvSpPr/>
          <p:nvPr/>
        </p:nvSpPr>
        <p:spPr>
          <a:xfrm>
            <a:off x="384048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4" name="!!b7"/>
          <p:cNvSpPr/>
          <p:nvPr/>
        </p:nvSpPr>
        <p:spPr>
          <a:xfrm>
            <a:off x="4389120" y="4553712"/>
            <a:ext cx="475488" cy="566928"/>
          </a:xfrm>
          <a:prstGeom prst="rect">
            <a:avLst/>
          </a:prstGeom>
          <a:solidFill>
            <a:srgbClr val="F5EAD6"/>
          </a:solidFill>
          <a:ln w="28575">
            <a:solidFill>
              <a:srgbClr val="683F08"/>
            </a:solidFill>
            <a:prstDash val="solid"/>
          </a:ln>
        </p:spPr>
      </p:sp>
      <p:sp>
        <p:nvSpPr>
          <p:cNvPr id="25" name="!!b8"/>
          <p:cNvSpPr/>
          <p:nvPr/>
        </p:nvSpPr>
        <p:spPr>
          <a:xfrm>
            <a:off x="4937760" y="4553712"/>
            <a:ext cx="475488" cy="56692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6" name="!!b9"/>
          <p:cNvSpPr/>
          <p:nvPr/>
        </p:nvSpPr>
        <p:spPr>
          <a:xfrm>
            <a:off x="5486400" y="4553712"/>
            <a:ext cx="475488" cy="566928"/>
          </a:xfrm>
          <a:prstGeom prst="rect">
            <a:avLst/>
          </a:prstGeom>
          <a:solidFill>
            <a:srgbClr val="F5EAD6"/>
          </a:solidFill>
          <a:ln w="28575">
            <a:solidFill>
              <a:srgbClr val="683F08"/>
            </a:solidFill>
            <a:prstDash val="solid"/>
          </a:ln>
        </p:spPr>
      </p:sp>
      <p:sp>
        <p:nvSpPr>
          <p:cNvPr id="27" name="s14-shape-5"/>
          <p:cNvSpPr/>
          <p:nvPr/>
        </p:nvSpPr>
        <p:spPr>
          <a:xfrm>
            <a:off x="548640" y="5303520"/>
            <a:ext cx="201168" cy="201168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8" name="s14-text-6"/>
          <p:cNvSpPr/>
          <p:nvPr/>
        </p:nvSpPr>
        <p:spPr>
          <a:xfrm>
            <a:off x="822960" y="5248656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 thinking</a:t>
            </a:r>
            <a:endParaRPr lang="en-US" sz="1300" dirty="0"/>
          </a:p>
        </p:txBody>
      </p:sp>
      <p:sp>
        <p:nvSpPr>
          <p:cNvPr id="29" name="s14-shape-7"/>
          <p:cNvSpPr/>
          <p:nvPr/>
        </p:nvSpPr>
        <p:spPr>
          <a:xfrm>
            <a:off x="2514600" y="5303520"/>
            <a:ext cx="201168" cy="201168"/>
          </a:xfrm>
          <a:prstGeom prst="rect">
            <a:avLst/>
          </a:prstGeom>
          <a:solidFill>
            <a:srgbClr val="F5EAD6"/>
          </a:solidFill>
          <a:ln w="22225">
            <a:solidFill>
              <a:srgbClr val="683F08"/>
            </a:solidFill>
            <a:prstDash val="solid"/>
          </a:ln>
        </p:spPr>
      </p:sp>
      <p:sp>
        <p:nvSpPr>
          <p:cNvPr id="30" name="s14-text-8"/>
          <p:cNvSpPr/>
          <p:nvPr/>
        </p:nvSpPr>
        <p:spPr>
          <a:xfrm>
            <a:off x="2788920" y="5248656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output the student verifies</a:t>
            </a:r>
            <a:endParaRPr lang="en-US" sz="1300" dirty="0"/>
          </a:p>
        </p:txBody>
      </p:sp>
      <p:sp>
        <p:nvSpPr>
          <p:cNvPr id="31" name="s14-text-9"/>
          <p:cNvSpPr/>
          <p:nvPr/>
        </p:nvSpPr>
        <p:spPr>
          <a:xfrm>
            <a:off x="6537960" y="1143000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FITS LEARNING GOALS LIKE</a:t>
            </a:r>
            <a:endParaRPr lang="en-US" sz="1150" dirty="0"/>
          </a:p>
        </p:txBody>
      </p:sp>
      <p:sp>
        <p:nvSpPr>
          <p:cNvPr id="32" name="s14-text-10"/>
          <p:cNvSpPr/>
          <p:nvPr/>
        </p:nvSpPr>
        <p:spPr>
          <a:xfrm>
            <a:off x="6537960" y="1435608"/>
            <a:ext cx="5120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7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Clinical AI scribes  ·  CTE diagnostic workflows  ·  AI-assisted CAD and code  ·  paralegal research  ·  data analysis</a:t>
            </a:r>
            <a:endParaRPr lang="en-US" sz="1700" dirty="0"/>
          </a:p>
        </p:txBody>
      </p:sp>
      <p:sp>
        <p:nvSpPr>
          <p:cNvPr id="33" name="s14-shape-11"/>
          <p:cNvSpPr/>
          <p:nvPr/>
        </p:nvSpPr>
        <p:spPr>
          <a:xfrm>
            <a:off x="6537960" y="2468880"/>
            <a:ext cx="512064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34" name="s14-shape-12"/>
          <p:cNvSpPr/>
          <p:nvPr/>
        </p:nvSpPr>
        <p:spPr>
          <a:xfrm>
            <a:off x="6537960" y="2578608"/>
            <a:ext cx="64008" cy="1197864"/>
          </a:xfrm>
          <a:prstGeom prst="rect">
            <a:avLst/>
          </a:prstGeom>
          <a:solidFill>
            <a:srgbClr val="683F08"/>
          </a:solidFill>
          <a:ln w="9525">
            <a:solidFill>
              <a:srgbClr val="683F08"/>
            </a:solidFill>
            <a:prstDash val="solid"/>
          </a:ln>
        </p:spPr>
      </p:sp>
      <p:sp>
        <p:nvSpPr>
          <p:cNvPr id="35" name="s14-text-13"/>
          <p:cNvSpPr/>
          <p:nvPr/>
        </p:nvSpPr>
        <p:spPr>
          <a:xfrm>
            <a:off x="6812280" y="2624328"/>
            <a:ext cx="4663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 TO STUDENTS</a:t>
            </a:r>
            <a:endParaRPr lang="en-US" sz="1150" dirty="0"/>
          </a:p>
        </p:txBody>
      </p:sp>
      <p:sp>
        <p:nvSpPr>
          <p:cNvPr id="36" name="s14-text-14"/>
          <p:cNvSpPr/>
          <p:nvPr/>
        </p:nvSpPr>
        <p:spPr>
          <a:xfrm>
            <a:off x="6812280" y="288036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i="1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"Find at least one error in the AI's output and correct it against an authoritative source, cited by page or section."</a:t>
            </a:r>
            <a:endParaRPr lang="en-US" sz="1650" dirty="0"/>
          </a:p>
        </p:txBody>
      </p:sp>
      <p:sp>
        <p:nvSpPr>
          <p:cNvPr id="37" name="s14-text-15"/>
          <p:cNvSpPr/>
          <p:nvPr/>
        </p:nvSpPr>
        <p:spPr>
          <a:xfrm>
            <a:off x="6537960" y="4069080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REQUIRED SAFEGUARDS</a:t>
            </a:r>
            <a:endParaRPr lang="en-US" sz="1150" dirty="0"/>
          </a:p>
        </p:txBody>
      </p:sp>
      <p:sp>
        <p:nvSpPr>
          <p:cNvPr id="38" name="s14-text-16"/>
          <p:cNvSpPr/>
          <p:nvPr/>
        </p:nvSpPr>
        <p:spPr>
          <a:xfrm>
            <a:off x="6537960" y="4379976"/>
            <a:ext cx="5120640" cy="1837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Scenario authenticity</a:t>
            </a:r>
            <a:endParaRPr lang="en-US" sz="145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Discipline-standard verification</a:t>
            </a:r>
            <a:endParaRPr lang="en-US" sz="145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cited correction per task</a:t>
            </a:r>
            <a:endParaRPr lang="en-US" sz="145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Oral or observed defense</a:t>
            </a:r>
            <a:endParaRPr lang="en-US" sz="1450" dirty="0"/>
          </a:p>
          <a:p>
            <a:pPr marL="177800" indent="-177800">
              <a:spcAft>
                <a:spcPts val="400"/>
              </a:spcAft>
              <a:buSzPct val="100000"/>
              <a:buChar char="•"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Transfer Gap Check</a:t>
            </a:r>
            <a:endParaRPr lang="en-US" sz="145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1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15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  ·  90 SECONDS OF SILENT WORK</a:t>
            </a:r>
            <a:endParaRPr lang="en-US" sz="1200" dirty="0"/>
          </a:p>
        </p:txBody>
      </p:sp>
      <p:sp>
        <p:nvSpPr>
          <p:cNvPr id="3" name="s15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Choose the mode: four assignments, four decisions</a:t>
            </a:r>
            <a:endParaRPr lang="en-US" sz="3200" dirty="0"/>
          </a:p>
        </p:txBody>
      </p:sp>
      <p:sp>
        <p:nvSpPr>
          <p:cNvPr id="4" name="s15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15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s15-shape-4"/>
          <p:cNvSpPr/>
          <p:nvPr/>
        </p:nvSpPr>
        <p:spPr>
          <a:xfrm>
            <a:off x="548640" y="1737360"/>
            <a:ext cx="548640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7" name="s15-text-5"/>
          <p:cNvSpPr/>
          <p:nvPr/>
        </p:nvSpPr>
        <p:spPr>
          <a:xfrm>
            <a:off x="777240" y="1874520"/>
            <a:ext cx="731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200" dirty="0">
                <a:solidFill>
                  <a:srgbClr val="2B4C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5200" dirty="0"/>
          </a:p>
        </p:txBody>
      </p:sp>
      <p:sp>
        <p:nvSpPr>
          <p:cNvPr id="8" name="s15-text-6"/>
          <p:cNvSpPr/>
          <p:nvPr/>
        </p:nvSpPr>
        <p:spPr>
          <a:xfrm>
            <a:off x="1554480" y="193852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NURSING</a:t>
            </a:r>
            <a:endParaRPr lang="en-US" sz="1150" dirty="0"/>
          </a:p>
        </p:txBody>
      </p:sp>
      <p:sp>
        <p:nvSpPr>
          <p:cNvPr id="9" name="s15-text-7"/>
          <p:cNvSpPr/>
          <p:nvPr/>
        </p:nvSpPr>
        <p:spPr>
          <a:xfrm>
            <a:off x="1554480" y="2212848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 chart three simulated encounters using the clinical AI scribe deployed at the partner hospital, then submit a corrected chart.</a:t>
            </a:r>
            <a:endParaRPr lang="en-US" sz="1550" dirty="0"/>
          </a:p>
        </p:txBody>
      </p:sp>
      <p:sp>
        <p:nvSpPr>
          <p:cNvPr id="10" name="s15-shape-8"/>
          <p:cNvSpPr/>
          <p:nvPr/>
        </p:nvSpPr>
        <p:spPr>
          <a:xfrm>
            <a:off x="6172200" y="1737360"/>
            <a:ext cx="548640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1" name="s15-text-9"/>
          <p:cNvSpPr/>
          <p:nvPr/>
        </p:nvSpPr>
        <p:spPr>
          <a:xfrm>
            <a:off x="6400800" y="1874520"/>
            <a:ext cx="731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200" dirty="0">
                <a:solidFill>
                  <a:srgbClr val="2B4C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5200" dirty="0"/>
          </a:p>
        </p:txBody>
      </p:sp>
      <p:sp>
        <p:nvSpPr>
          <p:cNvPr id="12" name="s15-text-10"/>
          <p:cNvSpPr/>
          <p:nvPr/>
        </p:nvSpPr>
        <p:spPr>
          <a:xfrm>
            <a:off x="7178040" y="193852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STATISTICS</a:t>
            </a:r>
            <a:endParaRPr lang="en-US" sz="1150" dirty="0"/>
          </a:p>
        </p:txBody>
      </p:sp>
      <p:sp>
        <p:nvSpPr>
          <p:cNvPr id="13" name="s15-text-11"/>
          <p:cNvSpPr/>
          <p:nvPr/>
        </p:nvSpPr>
        <p:spPr>
          <a:xfrm>
            <a:off x="7178040" y="2212848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 select the right hypothesis test for eight described studies and justify each choice. The instructor wants students to hold the decision rules themselves.</a:t>
            </a:r>
            <a:endParaRPr lang="en-US" sz="1550" dirty="0"/>
          </a:p>
        </p:txBody>
      </p:sp>
      <p:sp>
        <p:nvSpPr>
          <p:cNvPr id="14" name="s15-shape-12"/>
          <p:cNvSpPr/>
          <p:nvPr/>
        </p:nvSpPr>
        <p:spPr>
          <a:xfrm>
            <a:off x="548640" y="3566160"/>
            <a:ext cx="548640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5" name="s15-text-13"/>
          <p:cNvSpPr/>
          <p:nvPr/>
        </p:nvSpPr>
        <p:spPr>
          <a:xfrm>
            <a:off x="777240" y="3703320"/>
            <a:ext cx="731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200" dirty="0">
                <a:solidFill>
                  <a:srgbClr val="2B4C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5200" dirty="0"/>
          </a:p>
        </p:txBody>
      </p:sp>
      <p:sp>
        <p:nvSpPr>
          <p:cNvPr id="16" name="s15-text-14"/>
          <p:cNvSpPr/>
          <p:nvPr/>
        </p:nvSpPr>
        <p:spPr>
          <a:xfrm>
            <a:off x="1554480" y="376732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COMPOSITION</a:t>
            </a:r>
            <a:endParaRPr lang="en-US" sz="1150" dirty="0"/>
          </a:p>
        </p:txBody>
      </p:sp>
      <p:sp>
        <p:nvSpPr>
          <p:cNvPr id="17" name="s15-text-15"/>
          <p:cNvSpPr/>
          <p:nvPr/>
        </p:nvSpPr>
        <p:spPr>
          <a:xfrm>
            <a:off x="1554480" y="4041648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 write a 900-word essay developing an original argument about a text read in class. Several students are multilingual writers.</a:t>
            </a:r>
            <a:endParaRPr lang="en-US" sz="1550" dirty="0"/>
          </a:p>
        </p:txBody>
      </p:sp>
      <p:sp>
        <p:nvSpPr>
          <p:cNvPr id="18" name="s15-shape-16"/>
          <p:cNvSpPr/>
          <p:nvPr/>
        </p:nvSpPr>
        <p:spPr>
          <a:xfrm>
            <a:off x="6172200" y="3566160"/>
            <a:ext cx="548640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9" name="s15-text-17"/>
          <p:cNvSpPr/>
          <p:nvPr/>
        </p:nvSpPr>
        <p:spPr>
          <a:xfrm>
            <a:off x="6400800" y="3703320"/>
            <a:ext cx="731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200" dirty="0">
                <a:solidFill>
                  <a:srgbClr val="2B4C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5200" dirty="0"/>
          </a:p>
        </p:txBody>
      </p:sp>
      <p:sp>
        <p:nvSpPr>
          <p:cNvPr id="20" name="s15-text-18"/>
          <p:cNvSpPr/>
          <p:nvPr/>
        </p:nvSpPr>
        <p:spPr>
          <a:xfrm>
            <a:off x="7178040" y="3767328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MARKETING</a:t>
            </a:r>
            <a:endParaRPr lang="en-US" sz="1150" dirty="0"/>
          </a:p>
        </p:txBody>
      </p:sp>
      <p:sp>
        <p:nvSpPr>
          <p:cNvPr id="21" name="s15-text-19"/>
          <p:cNvSpPr/>
          <p:nvPr/>
        </p:nvSpPr>
        <p:spPr>
          <a:xfrm>
            <a:off x="7178040" y="4041648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 produce a competitive analysis of a regional company and recommend a market-entry strategy.</a:t>
            </a:r>
            <a:endParaRPr lang="en-US" sz="1550" dirty="0"/>
          </a:p>
        </p:txBody>
      </p:sp>
      <p:sp>
        <p:nvSpPr>
          <p:cNvPr id="22" name="s15-shape-20"/>
          <p:cNvSpPr/>
          <p:nvPr/>
        </p:nvSpPr>
        <p:spPr>
          <a:xfrm>
            <a:off x="548640" y="5486400"/>
            <a:ext cx="11109960" cy="731520"/>
          </a:xfrm>
          <a:prstGeom prst="roundRect">
            <a:avLst>
              <a:gd name="adj" fmla="val 10000"/>
            </a:avLst>
          </a:prstGeom>
          <a:solidFill>
            <a:srgbClr val="0B1424"/>
          </a:solidFill>
          <a:ln w="9525">
            <a:solidFill>
              <a:srgbClr val="0B1424"/>
            </a:solidFill>
            <a:prstDash val="solid"/>
          </a:ln>
        </p:spPr>
      </p:sp>
      <p:sp>
        <p:nvSpPr>
          <p:cNvPr id="23" name="s15-text-21"/>
          <p:cNvSpPr/>
          <p:nvPr/>
        </p:nvSpPr>
        <p:spPr>
          <a:xfrm>
            <a:off x="822960" y="548640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Type four answers in chat, like  </a:t>
            </a:r>
            <a:pPr indent="0" marL="0">
              <a:buNone/>
            </a:pPr>
            <a:r>
              <a:rPr lang="en-US" sz="2200" b="1" dirty="0">
                <a:solidFill>
                  <a:srgbClr val="F2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A4 B1 C2 D3</a:t>
            </a:r>
            <a:pPr indent="0" marL="0">
              <a:buNone/>
            </a:pPr>
            <a:r>
              <a:rPr lang="en-US" sz="1700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      1 Restricted  ·  2 Limited  ·  3 Collaborative  ·  4 Required</a:t>
            </a:r>
            <a:endParaRPr lang="en-US" sz="17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16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 DEBRIEF  ·  DECISION LOGIC</a:t>
            </a:r>
            <a:endParaRPr lang="en-US" sz="1200" dirty="0"/>
          </a:p>
        </p:txBody>
      </p:sp>
      <p:sp>
        <p:nvSpPr>
          <p:cNvPr id="3" name="s16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objective decides the mode</a:t>
            </a:r>
            <a:endParaRPr lang="en-US" sz="3200" dirty="0"/>
          </a:p>
        </p:txBody>
      </p:sp>
      <p:sp>
        <p:nvSpPr>
          <p:cNvPr id="4" name="s16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16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s16-shape-4"/>
          <p:cNvSpPr/>
          <p:nvPr/>
        </p:nvSpPr>
        <p:spPr>
          <a:xfrm>
            <a:off x="548640" y="1783080"/>
            <a:ext cx="484632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7" name="s16-text-5"/>
          <p:cNvSpPr/>
          <p:nvPr/>
        </p:nvSpPr>
        <p:spPr>
          <a:xfrm>
            <a:off x="731520" y="1783080"/>
            <a:ext cx="457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B4C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800" dirty="0"/>
          </a:p>
        </p:txBody>
      </p:sp>
      <p:sp>
        <p:nvSpPr>
          <p:cNvPr id="8" name="s16-text-6"/>
          <p:cNvSpPr/>
          <p:nvPr/>
        </p:nvSpPr>
        <p:spPr>
          <a:xfrm>
            <a:off x="1234440" y="178308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Nursing</a:t>
            </a:r>
            <a:endParaRPr lang="en-US" sz="1700" dirty="0"/>
          </a:p>
        </p:txBody>
      </p:sp>
      <p:sp>
        <p:nvSpPr>
          <p:cNvPr id="9" name="s16-text-7"/>
          <p:cNvSpPr/>
          <p:nvPr/>
        </p:nvSpPr>
        <p:spPr>
          <a:xfrm>
            <a:off x="2926080" y="178308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 AI-Required</a:t>
            </a:r>
            <a:endParaRPr lang="en-US" sz="1600" dirty="0"/>
          </a:p>
        </p:txBody>
      </p:sp>
      <p:sp>
        <p:nvSpPr>
          <p:cNvPr id="10" name="s16-shape-8"/>
          <p:cNvSpPr/>
          <p:nvPr/>
        </p:nvSpPr>
        <p:spPr>
          <a:xfrm>
            <a:off x="548640" y="2651760"/>
            <a:ext cx="484632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1" name="s16-text-9"/>
          <p:cNvSpPr/>
          <p:nvPr/>
        </p:nvSpPr>
        <p:spPr>
          <a:xfrm>
            <a:off x="731520" y="2651760"/>
            <a:ext cx="457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B4C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800" dirty="0"/>
          </a:p>
        </p:txBody>
      </p:sp>
      <p:sp>
        <p:nvSpPr>
          <p:cNvPr id="12" name="s16-text-10"/>
          <p:cNvSpPr/>
          <p:nvPr/>
        </p:nvSpPr>
        <p:spPr>
          <a:xfrm>
            <a:off x="1234440" y="265176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Statistics</a:t>
            </a:r>
            <a:endParaRPr lang="en-US" sz="1700" dirty="0"/>
          </a:p>
        </p:txBody>
      </p:sp>
      <p:sp>
        <p:nvSpPr>
          <p:cNvPr id="13" name="s16-text-11"/>
          <p:cNvSpPr/>
          <p:nvPr/>
        </p:nvSpPr>
        <p:spPr>
          <a:xfrm>
            <a:off x="2926080" y="265176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 AI-Restricted</a:t>
            </a:r>
            <a:endParaRPr lang="en-US" sz="1600" dirty="0"/>
          </a:p>
        </p:txBody>
      </p:sp>
      <p:sp>
        <p:nvSpPr>
          <p:cNvPr id="14" name="s16-shape-12"/>
          <p:cNvSpPr/>
          <p:nvPr/>
        </p:nvSpPr>
        <p:spPr>
          <a:xfrm>
            <a:off x="548640" y="3520440"/>
            <a:ext cx="484632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5" name="s16-text-13"/>
          <p:cNvSpPr/>
          <p:nvPr/>
        </p:nvSpPr>
        <p:spPr>
          <a:xfrm>
            <a:off x="731520" y="3520440"/>
            <a:ext cx="457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2B4C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800" dirty="0"/>
          </a:p>
        </p:txBody>
      </p:sp>
      <p:sp>
        <p:nvSpPr>
          <p:cNvPr id="16" name="s16-text-14"/>
          <p:cNvSpPr/>
          <p:nvPr/>
        </p:nvSpPr>
        <p:spPr>
          <a:xfrm>
            <a:off x="1234440" y="35204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Composition</a:t>
            </a:r>
            <a:endParaRPr lang="en-US" sz="1700" dirty="0"/>
          </a:p>
        </p:txBody>
      </p:sp>
      <p:sp>
        <p:nvSpPr>
          <p:cNvPr id="17" name="s16-text-15"/>
          <p:cNvSpPr/>
          <p:nvPr/>
        </p:nvSpPr>
        <p:spPr>
          <a:xfrm>
            <a:off x="2926080" y="352044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 AI-Limited</a:t>
            </a:r>
            <a:endParaRPr lang="en-US" sz="1600" dirty="0"/>
          </a:p>
        </p:txBody>
      </p:sp>
      <p:sp>
        <p:nvSpPr>
          <p:cNvPr id="18" name="s16-shape-16"/>
          <p:cNvSpPr/>
          <p:nvPr/>
        </p:nvSpPr>
        <p:spPr>
          <a:xfrm>
            <a:off x="548640" y="4389120"/>
            <a:ext cx="4846320" cy="731520"/>
          </a:xfrm>
          <a:prstGeom prst="roundRect">
            <a:avLst>
              <a:gd name="adj" fmla="val 10000"/>
            </a:avLst>
          </a:prstGeom>
          <a:solidFill>
            <a:srgbClr val="F5EAD6"/>
          </a:solidFill>
          <a:ln w="9525">
            <a:solidFill>
              <a:srgbClr val="683F08"/>
            </a:solidFill>
            <a:prstDash val="solid"/>
          </a:ln>
        </p:spPr>
      </p:sp>
      <p:sp>
        <p:nvSpPr>
          <p:cNvPr id="19" name="s16-text-17"/>
          <p:cNvSpPr/>
          <p:nvPr/>
        </p:nvSpPr>
        <p:spPr>
          <a:xfrm>
            <a:off x="731520" y="4389120"/>
            <a:ext cx="457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683F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2800" dirty="0"/>
          </a:p>
        </p:txBody>
      </p:sp>
      <p:sp>
        <p:nvSpPr>
          <p:cNvPr id="20" name="s16-text-18"/>
          <p:cNvSpPr/>
          <p:nvPr/>
        </p:nvSpPr>
        <p:spPr>
          <a:xfrm>
            <a:off x="1234440" y="438912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Marketing</a:t>
            </a:r>
            <a:endParaRPr lang="en-US" sz="1700" dirty="0"/>
          </a:p>
        </p:txBody>
      </p:sp>
      <p:sp>
        <p:nvSpPr>
          <p:cNvPr id="21" name="s16-text-19"/>
          <p:cNvSpPr/>
          <p:nvPr/>
        </p:nvSpPr>
        <p:spPr>
          <a:xfrm>
            <a:off x="2926080" y="4389120"/>
            <a:ext cx="2331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Depends on the objective</a:t>
            </a:r>
            <a:endParaRPr lang="en-US" sz="1600" dirty="0"/>
          </a:p>
        </p:txBody>
      </p:sp>
      <p:sp>
        <p:nvSpPr>
          <p:cNvPr id="22" name="s16-text-20"/>
          <p:cNvSpPr/>
          <p:nvPr/>
        </p:nvSpPr>
        <p:spPr>
          <a:xfrm>
            <a:off x="548640" y="530352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i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D: applying Porter's Five Forces to compare strategies fits Mode 3. Building original analysis from local primary research fits Mode 2.</a:t>
            </a:r>
            <a:endParaRPr lang="en-US" sz="1450" dirty="0"/>
          </a:p>
        </p:txBody>
      </p:sp>
      <p:sp>
        <p:nvSpPr>
          <p:cNvPr id="23" name="s16-shape-21"/>
          <p:cNvSpPr/>
          <p:nvPr/>
        </p:nvSpPr>
        <p:spPr>
          <a:xfrm>
            <a:off x="5806440" y="1783080"/>
            <a:ext cx="288036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24" name="s16-text-22"/>
          <p:cNvSpPr/>
          <p:nvPr/>
        </p:nvSpPr>
        <p:spPr>
          <a:xfrm>
            <a:off x="5943600" y="1783080"/>
            <a:ext cx="502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Q1</a:t>
            </a:r>
            <a:endParaRPr lang="en-US" sz="1300" dirty="0"/>
          </a:p>
        </p:txBody>
      </p:sp>
      <p:sp>
        <p:nvSpPr>
          <p:cNvPr id="25" name="s16-text-23"/>
          <p:cNvSpPr/>
          <p:nvPr/>
        </p:nvSpPr>
        <p:spPr>
          <a:xfrm>
            <a:off x="6400800" y="1783080"/>
            <a:ext cx="2194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students reach the target while using AI?</a:t>
            </a:r>
            <a:endParaRPr lang="en-US" sz="1400" dirty="0"/>
          </a:p>
        </p:txBody>
      </p:sp>
      <p:sp>
        <p:nvSpPr>
          <p:cNvPr id="26" name="s16-shape-24"/>
          <p:cNvSpPr/>
          <p:nvPr/>
        </p:nvSpPr>
        <p:spPr>
          <a:xfrm>
            <a:off x="7246620" y="2532888"/>
            <a:ext cx="0" cy="237744"/>
          </a:xfrm>
          <a:prstGeom prst="line">
            <a:avLst/>
          </a:prstGeom>
          <a:noFill/>
          <a:ln w="15875">
            <a:solidFill>
              <a:srgbClr val="3F4B60"/>
            </a:solidFill>
            <a:prstDash val="solid"/>
            <a:tailEnd type="triangle"/>
          </a:ln>
        </p:spPr>
      </p:sp>
      <p:sp>
        <p:nvSpPr>
          <p:cNvPr id="27" name="s16-text-25"/>
          <p:cNvSpPr/>
          <p:nvPr/>
        </p:nvSpPr>
        <p:spPr>
          <a:xfrm>
            <a:off x="7338060" y="2532888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YES</a:t>
            </a:r>
            <a:endParaRPr lang="en-US" sz="1100" dirty="0"/>
          </a:p>
        </p:txBody>
      </p:sp>
      <p:sp>
        <p:nvSpPr>
          <p:cNvPr id="28" name="s16-shape-26"/>
          <p:cNvSpPr/>
          <p:nvPr/>
        </p:nvSpPr>
        <p:spPr>
          <a:xfrm>
            <a:off x="5806440" y="2770632"/>
            <a:ext cx="288036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29" name="s16-text-27"/>
          <p:cNvSpPr/>
          <p:nvPr/>
        </p:nvSpPr>
        <p:spPr>
          <a:xfrm>
            <a:off x="5943600" y="2770632"/>
            <a:ext cx="502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Q2</a:t>
            </a:r>
            <a:endParaRPr lang="en-US" sz="1300" dirty="0"/>
          </a:p>
        </p:txBody>
      </p:sp>
      <p:sp>
        <p:nvSpPr>
          <p:cNvPr id="30" name="s16-text-28"/>
          <p:cNvSpPr/>
          <p:nvPr/>
        </p:nvSpPr>
        <p:spPr>
          <a:xfrm>
            <a:off x="6400800" y="2770632"/>
            <a:ext cx="2194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Does AI replace the core thinking, or support it?</a:t>
            </a:r>
            <a:endParaRPr lang="en-US" sz="1400" dirty="0"/>
          </a:p>
        </p:txBody>
      </p:sp>
      <p:sp>
        <p:nvSpPr>
          <p:cNvPr id="31" name="s16-shape-29"/>
          <p:cNvSpPr/>
          <p:nvPr/>
        </p:nvSpPr>
        <p:spPr>
          <a:xfrm>
            <a:off x="7246620" y="3520440"/>
            <a:ext cx="0" cy="237744"/>
          </a:xfrm>
          <a:prstGeom prst="line">
            <a:avLst/>
          </a:prstGeom>
          <a:noFill/>
          <a:ln w="15875">
            <a:solidFill>
              <a:srgbClr val="3F4B60"/>
            </a:solidFill>
            <a:prstDash val="solid"/>
            <a:tailEnd type="triangle"/>
          </a:ln>
        </p:spPr>
      </p:sp>
      <p:sp>
        <p:nvSpPr>
          <p:cNvPr id="32" name="s16-text-30"/>
          <p:cNvSpPr/>
          <p:nvPr/>
        </p:nvSpPr>
        <p:spPr>
          <a:xfrm>
            <a:off x="7338060" y="3520440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SUPPORTS IT</a:t>
            </a:r>
            <a:endParaRPr lang="en-US" sz="1100" dirty="0"/>
          </a:p>
        </p:txBody>
      </p:sp>
      <p:sp>
        <p:nvSpPr>
          <p:cNvPr id="33" name="s16-shape-31"/>
          <p:cNvSpPr/>
          <p:nvPr/>
        </p:nvSpPr>
        <p:spPr>
          <a:xfrm>
            <a:off x="5806440" y="3758184"/>
            <a:ext cx="288036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34" name="s16-text-32"/>
          <p:cNvSpPr/>
          <p:nvPr/>
        </p:nvSpPr>
        <p:spPr>
          <a:xfrm>
            <a:off x="5943600" y="3758184"/>
            <a:ext cx="502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Q3</a:t>
            </a:r>
            <a:endParaRPr lang="en-US" sz="1300" dirty="0"/>
          </a:p>
        </p:txBody>
      </p:sp>
      <p:sp>
        <p:nvSpPr>
          <p:cNvPr id="35" name="s16-text-33"/>
          <p:cNvSpPr/>
          <p:nvPr/>
        </p:nvSpPr>
        <p:spPr>
          <a:xfrm>
            <a:off x="6400800" y="3758184"/>
            <a:ext cx="2194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 skilled AI use itself the learning target?</a:t>
            </a:r>
            <a:endParaRPr lang="en-US" sz="1400" dirty="0"/>
          </a:p>
        </p:txBody>
      </p:sp>
      <p:sp>
        <p:nvSpPr>
          <p:cNvPr id="36" name="s16-shape-34"/>
          <p:cNvSpPr/>
          <p:nvPr/>
        </p:nvSpPr>
        <p:spPr>
          <a:xfrm>
            <a:off x="9555480" y="1892808"/>
            <a:ext cx="2103120" cy="530352"/>
          </a:xfrm>
          <a:prstGeom prst="roundRect">
            <a:avLst>
              <a:gd name="adj" fmla="val 13793"/>
            </a:avLst>
          </a:prstGeom>
          <a:solidFill>
            <a:srgbClr val="2B4C7C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37" name="s16-text-35"/>
          <p:cNvSpPr/>
          <p:nvPr/>
        </p:nvSpPr>
        <p:spPr>
          <a:xfrm>
            <a:off x="9555480" y="1892808"/>
            <a:ext cx="2103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 AI-Restricted</a:t>
            </a:r>
            <a:endParaRPr lang="en-US" sz="1400" dirty="0"/>
          </a:p>
        </p:txBody>
      </p:sp>
      <p:sp>
        <p:nvSpPr>
          <p:cNvPr id="38" name="s16-shape-36"/>
          <p:cNvSpPr/>
          <p:nvPr/>
        </p:nvSpPr>
        <p:spPr>
          <a:xfrm>
            <a:off x="8686800" y="2157984"/>
            <a:ext cx="868680" cy="0"/>
          </a:xfrm>
          <a:prstGeom prst="line">
            <a:avLst/>
          </a:prstGeom>
          <a:noFill/>
          <a:ln w="15875">
            <a:solidFill>
              <a:srgbClr val="3F4B60"/>
            </a:solidFill>
            <a:prstDash val="solid"/>
            <a:tailEnd type="triangle"/>
          </a:ln>
        </p:spPr>
      </p:sp>
      <p:sp>
        <p:nvSpPr>
          <p:cNvPr id="39" name="s16-text-37"/>
          <p:cNvSpPr/>
          <p:nvPr/>
        </p:nvSpPr>
        <p:spPr>
          <a:xfrm>
            <a:off x="8732520" y="1883664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</a:t>
            </a:r>
            <a:endParaRPr lang="en-US" sz="1050" dirty="0"/>
          </a:p>
        </p:txBody>
      </p:sp>
      <p:sp>
        <p:nvSpPr>
          <p:cNvPr id="40" name="s16-shape-38"/>
          <p:cNvSpPr/>
          <p:nvPr/>
        </p:nvSpPr>
        <p:spPr>
          <a:xfrm>
            <a:off x="9555480" y="2880360"/>
            <a:ext cx="2103120" cy="530352"/>
          </a:xfrm>
          <a:prstGeom prst="roundRect">
            <a:avLst>
              <a:gd name="adj" fmla="val 13793"/>
            </a:avLst>
          </a:prstGeom>
          <a:solidFill>
            <a:srgbClr val="2B4C7C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41" name="s16-text-39"/>
          <p:cNvSpPr/>
          <p:nvPr/>
        </p:nvSpPr>
        <p:spPr>
          <a:xfrm>
            <a:off x="9555480" y="2880360"/>
            <a:ext cx="2103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 AI-Limited</a:t>
            </a:r>
            <a:endParaRPr lang="en-US" sz="1400" dirty="0"/>
          </a:p>
        </p:txBody>
      </p:sp>
      <p:sp>
        <p:nvSpPr>
          <p:cNvPr id="42" name="s16-shape-40"/>
          <p:cNvSpPr/>
          <p:nvPr/>
        </p:nvSpPr>
        <p:spPr>
          <a:xfrm>
            <a:off x="8686800" y="3145536"/>
            <a:ext cx="868680" cy="0"/>
          </a:xfrm>
          <a:prstGeom prst="line">
            <a:avLst/>
          </a:prstGeom>
          <a:noFill/>
          <a:ln w="15875">
            <a:solidFill>
              <a:srgbClr val="3F4B60"/>
            </a:solidFill>
            <a:prstDash val="solid"/>
            <a:tailEnd type="triangle"/>
          </a:ln>
        </p:spPr>
      </p:sp>
      <p:sp>
        <p:nvSpPr>
          <p:cNvPr id="43" name="s16-text-41"/>
          <p:cNvSpPr/>
          <p:nvPr/>
        </p:nvSpPr>
        <p:spPr>
          <a:xfrm>
            <a:off x="8732520" y="2871216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REPLACES IT</a:t>
            </a:r>
            <a:endParaRPr lang="en-US" sz="1050" dirty="0"/>
          </a:p>
        </p:txBody>
      </p:sp>
      <p:sp>
        <p:nvSpPr>
          <p:cNvPr id="44" name="s16-shape-42"/>
          <p:cNvSpPr/>
          <p:nvPr/>
        </p:nvSpPr>
        <p:spPr>
          <a:xfrm>
            <a:off x="9555480" y="3867912"/>
            <a:ext cx="2103120" cy="530352"/>
          </a:xfrm>
          <a:prstGeom prst="roundRect">
            <a:avLst>
              <a:gd name="adj" fmla="val 13793"/>
            </a:avLst>
          </a:prstGeom>
          <a:solidFill>
            <a:srgbClr val="2B4C7C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45" name="s16-text-43"/>
          <p:cNvSpPr/>
          <p:nvPr/>
        </p:nvSpPr>
        <p:spPr>
          <a:xfrm>
            <a:off x="9555480" y="3867912"/>
            <a:ext cx="2103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 AI-Collaborative</a:t>
            </a:r>
            <a:endParaRPr lang="en-US" sz="1400" dirty="0"/>
          </a:p>
        </p:txBody>
      </p:sp>
      <p:sp>
        <p:nvSpPr>
          <p:cNvPr id="46" name="s16-shape-44"/>
          <p:cNvSpPr/>
          <p:nvPr/>
        </p:nvSpPr>
        <p:spPr>
          <a:xfrm>
            <a:off x="8686800" y="4133088"/>
            <a:ext cx="868680" cy="0"/>
          </a:xfrm>
          <a:prstGeom prst="line">
            <a:avLst/>
          </a:prstGeom>
          <a:noFill/>
          <a:ln w="15875">
            <a:solidFill>
              <a:srgbClr val="3F4B60"/>
            </a:solidFill>
            <a:prstDash val="solid"/>
            <a:tailEnd type="triangle"/>
          </a:ln>
        </p:spPr>
      </p:sp>
      <p:sp>
        <p:nvSpPr>
          <p:cNvPr id="47" name="s16-text-45"/>
          <p:cNvSpPr/>
          <p:nvPr/>
        </p:nvSpPr>
        <p:spPr>
          <a:xfrm>
            <a:off x="8732520" y="3858768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</a:t>
            </a:r>
            <a:endParaRPr lang="en-US" sz="1050" dirty="0"/>
          </a:p>
        </p:txBody>
      </p:sp>
      <p:sp>
        <p:nvSpPr>
          <p:cNvPr id="48" name="s16-shape-46"/>
          <p:cNvSpPr/>
          <p:nvPr/>
        </p:nvSpPr>
        <p:spPr>
          <a:xfrm>
            <a:off x="9555480" y="4855464"/>
            <a:ext cx="2103120" cy="530352"/>
          </a:xfrm>
          <a:prstGeom prst="roundRect">
            <a:avLst>
              <a:gd name="adj" fmla="val 13793"/>
            </a:avLst>
          </a:prstGeom>
          <a:solidFill>
            <a:srgbClr val="2B4C7C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49" name="s16-text-47"/>
          <p:cNvSpPr/>
          <p:nvPr/>
        </p:nvSpPr>
        <p:spPr>
          <a:xfrm>
            <a:off x="9555480" y="4855464"/>
            <a:ext cx="2103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 AI-Required</a:t>
            </a:r>
            <a:endParaRPr lang="en-US" sz="1400" dirty="0"/>
          </a:p>
        </p:txBody>
      </p:sp>
      <p:sp>
        <p:nvSpPr>
          <p:cNvPr id="50" name="s16-shape-48"/>
          <p:cNvSpPr/>
          <p:nvPr/>
        </p:nvSpPr>
        <p:spPr>
          <a:xfrm>
            <a:off x="8686800" y="4270248"/>
            <a:ext cx="868680" cy="850392"/>
          </a:xfrm>
          <a:prstGeom prst="line">
            <a:avLst/>
          </a:prstGeom>
          <a:noFill/>
          <a:ln w="15875">
            <a:solidFill>
              <a:srgbClr val="3F4B60"/>
            </a:solidFill>
            <a:prstDash val="solid"/>
            <a:tailEnd type="triangle"/>
          </a:ln>
        </p:spPr>
      </p:sp>
      <p:sp>
        <p:nvSpPr>
          <p:cNvPr id="51" name="s16-text-49"/>
          <p:cNvSpPr/>
          <p:nvPr/>
        </p:nvSpPr>
        <p:spPr>
          <a:xfrm>
            <a:off x="8732520" y="4453128"/>
            <a:ext cx="777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YES</a:t>
            </a:r>
            <a:endParaRPr lang="en-US" sz="1050" dirty="0"/>
          </a:p>
        </p:txBody>
      </p:sp>
      <p:sp>
        <p:nvSpPr>
          <p:cNvPr id="52" name="s16-shape-50"/>
          <p:cNvSpPr/>
          <p:nvPr/>
        </p:nvSpPr>
        <p:spPr>
          <a:xfrm>
            <a:off x="5806440" y="5715000"/>
            <a:ext cx="5852160" cy="502920"/>
          </a:xfrm>
          <a:prstGeom prst="roundRect">
            <a:avLst>
              <a:gd name="adj" fmla="val 14545"/>
            </a:avLst>
          </a:prstGeom>
          <a:solidFill>
            <a:srgbClr val="0B1424"/>
          </a:solidFill>
          <a:ln w="9525">
            <a:solidFill>
              <a:srgbClr val="0B1424"/>
            </a:solidFill>
            <a:prstDash val="solid"/>
          </a:ln>
        </p:spPr>
      </p:sp>
      <p:sp>
        <p:nvSpPr>
          <p:cNvPr id="53" name="s16-text-51"/>
          <p:cNvSpPr/>
          <p:nvPr/>
        </p:nvSpPr>
        <p:spPr>
          <a:xfrm>
            <a:off x="5989320" y="5715000"/>
            <a:ext cx="5577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Always: one AI-Restricted Transfer Gap Check per major outcome.</a:t>
            </a:r>
            <a:endParaRPr lang="en-US" sz="14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n6"/>
          <p:cNvSpPr/>
          <p:nvPr/>
        </p:nvSpPr>
        <p:spPr>
          <a:xfrm>
            <a:off x="457200" y="548640"/>
            <a:ext cx="5669280" cy="5669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0" dirty="0">
                <a:solidFill>
                  <a:srgbClr val="63D6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38000" dirty="0"/>
          </a:p>
        </p:txBody>
      </p:sp>
      <p:sp>
        <p:nvSpPr>
          <p:cNvPr id="3" name="s17-text-0"/>
          <p:cNvSpPr/>
          <p:nvPr/>
        </p:nvSpPr>
        <p:spPr>
          <a:xfrm>
            <a:off x="6035040" y="21488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63D6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 2</a:t>
            </a:r>
            <a:endParaRPr lang="en-US" sz="1200" dirty="0"/>
          </a:p>
        </p:txBody>
      </p:sp>
      <p:sp>
        <p:nvSpPr>
          <p:cNvPr id="4" name="s17-text-1"/>
          <p:cNvSpPr/>
          <p:nvPr/>
        </p:nvSpPr>
        <p:spPr>
          <a:xfrm>
            <a:off x="6035040" y="2514600"/>
            <a:ext cx="5669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200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Six principles</a:t>
            </a:r>
            <a:endParaRPr lang="en-US" sz="5200" dirty="0"/>
          </a:p>
        </p:txBody>
      </p:sp>
      <p:sp>
        <p:nvSpPr>
          <p:cNvPr id="5" name="s17-text-2"/>
          <p:cNvSpPr/>
          <p:nvPr/>
        </p:nvSpPr>
        <p:spPr>
          <a:xfrm>
            <a:off x="6035040" y="3657600"/>
            <a:ext cx="5394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 commitments that double as quality filters. Fail any one, and that part gets redesigned.</a:t>
            </a:r>
            <a:endParaRPr lang="en-US" sz="2200" dirty="0"/>
          </a:p>
        </p:txBody>
      </p:sp>
      <p:sp>
        <p:nvSpPr>
          <p:cNvPr id="6" name="s17-text-3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7" name="s17-text-4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12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18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SIX CORE PRINCIPLES</a:t>
            </a:r>
            <a:endParaRPr lang="en-US" sz="1200" dirty="0"/>
          </a:p>
        </p:txBody>
      </p:sp>
      <p:sp>
        <p:nvSpPr>
          <p:cNvPr id="3" name="s18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Run every assignment through all six filters</a:t>
            </a:r>
            <a:endParaRPr lang="en-US" sz="3200" dirty="0"/>
          </a:p>
        </p:txBody>
      </p:sp>
      <p:sp>
        <p:nvSpPr>
          <p:cNvPr id="4" name="s18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18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!!pc0"/>
          <p:cNvSpPr/>
          <p:nvPr/>
        </p:nvSpPr>
        <p:spPr>
          <a:xfrm>
            <a:off x="548640" y="173736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7" name="s18-text-4"/>
          <p:cNvSpPr/>
          <p:nvPr/>
        </p:nvSpPr>
        <p:spPr>
          <a:xfrm>
            <a:off x="777240" y="1874520"/>
            <a:ext cx="73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8" name="s18-text-5"/>
          <p:cNvSpPr/>
          <p:nvPr/>
        </p:nvSpPr>
        <p:spPr>
          <a:xfrm>
            <a:off x="1463040" y="1993392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Cognitive Agency</a:t>
            </a:r>
            <a:endParaRPr lang="en-US" sz="2100" dirty="0"/>
          </a:p>
        </p:txBody>
      </p:sp>
      <p:sp>
        <p:nvSpPr>
          <p:cNvPr id="9" name="s18-text-6"/>
          <p:cNvSpPr/>
          <p:nvPr/>
        </p:nvSpPr>
        <p:spPr>
          <a:xfrm>
            <a:off x="777240" y="2743200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is doing the thinking at each stage?</a:t>
            </a:r>
            <a:endParaRPr lang="en-US" sz="1600" dirty="0"/>
          </a:p>
        </p:txBody>
      </p:sp>
      <p:sp>
        <p:nvSpPr>
          <p:cNvPr id="10" name="!!pc1"/>
          <p:cNvSpPr/>
          <p:nvPr/>
        </p:nvSpPr>
        <p:spPr>
          <a:xfrm>
            <a:off x="4297680" y="173736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1" name="s18-text-7"/>
          <p:cNvSpPr/>
          <p:nvPr/>
        </p:nvSpPr>
        <p:spPr>
          <a:xfrm>
            <a:off x="4526280" y="1874520"/>
            <a:ext cx="73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12" name="s18-text-8"/>
          <p:cNvSpPr/>
          <p:nvPr/>
        </p:nvSpPr>
        <p:spPr>
          <a:xfrm>
            <a:off x="5212080" y="1993392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Learning Integrity</a:t>
            </a:r>
            <a:endParaRPr lang="en-US" sz="2100" dirty="0"/>
          </a:p>
        </p:txBody>
      </p:sp>
      <p:sp>
        <p:nvSpPr>
          <p:cNvPr id="13" name="s18-text-9"/>
          <p:cNvSpPr/>
          <p:nvPr/>
        </p:nvSpPr>
        <p:spPr>
          <a:xfrm>
            <a:off x="4526280" y="2743200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Does it still measure what it claims if a student uses AI?</a:t>
            </a:r>
            <a:endParaRPr lang="en-US" sz="1600" dirty="0"/>
          </a:p>
        </p:txBody>
      </p:sp>
      <p:sp>
        <p:nvSpPr>
          <p:cNvPr id="14" name="!!pc2"/>
          <p:cNvSpPr/>
          <p:nvPr/>
        </p:nvSpPr>
        <p:spPr>
          <a:xfrm>
            <a:off x="8046720" y="173736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5" name="s18-text-10"/>
          <p:cNvSpPr/>
          <p:nvPr/>
        </p:nvSpPr>
        <p:spPr>
          <a:xfrm>
            <a:off x="8275320" y="1874520"/>
            <a:ext cx="73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dirty="0"/>
          </a:p>
        </p:txBody>
      </p:sp>
      <p:sp>
        <p:nvSpPr>
          <p:cNvPr id="16" name="s18-text-11"/>
          <p:cNvSpPr/>
          <p:nvPr/>
        </p:nvSpPr>
        <p:spPr>
          <a:xfrm>
            <a:off x="8961120" y="1993392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Process Visibility</a:t>
            </a:r>
            <a:endParaRPr lang="en-US" sz="2100" dirty="0"/>
          </a:p>
        </p:txBody>
      </p:sp>
      <p:sp>
        <p:nvSpPr>
          <p:cNvPr id="17" name="s18-text-12"/>
          <p:cNvSpPr/>
          <p:nvPr/>
        </p:nvSpPr>
        <p:spPr>
          <a:xfrm>
            <a:off x="8275320" y="2743200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I see how the student got there?</a:t>
            </a:r>
            <a:endParaRPr lang="en-US" sz="1600" dirty="0"/>
          </a:p>
        </p:txBody>
      </p:sp>
      <p:sp>
        <p:nvSpPr>
          <p:cNvPr id="18" name="!!pc3"/>
          <p:cNvSpPr/>
          <p:nvPr/>
        </p:nvSpPr>
        <p:spPr>
          <a:xfrm>
            <a:off x="548640" y="384048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9" name="s18-text-13"/>
          <p:cNvSpPr/>
          <p:nvPr/>
        </p:nvSpPr>
        <p:spPr>
          <a:xfrm>
            <a:off x="777240" y="3977640"/>
            <a:ext cx="73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400" dirty="0"/>
          </a:p>
        </p:txBody>
      </p:sp>
      <p:sp>
        <p:nvSpPr>
          <p:cNvPr id="20" name="s18-text-14"/>
          <p:cNvSpPr/>
          <p:nvPr/>
        </p:nvSpPr>
        <p:spPr>
          <a:xfrm>
            <a:off x="1463040" y="4096512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Evaluative Judgment</a:t>
            </a:r>
            <a:endParaRPr lang="en-US" sz="2100" dirty="0"/>
          </a:p>
        </p:txBody>
      </p:sp>
      <p:sp>
        <p:nvSpPr>
          <p:cNvPr id="21" name="s18-text-15"/>
          <p:cNvSpPr/>
          <p:nvPr/>
        </p:nvSpPr>
        <p:spPr>
          <a:xfrm>
            <a:off x="777240" y="4846320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Must the student judge AI output against course standards?</a:t>
            </a:r>
            <a:endParaRPr lang="en-US" sz="1600" dirty="0"/>
          </a:p>
        </p:txBody>
      </p:sp>
      <p:sp>
        <p:nvSpPr>
          <p:cNvPr id="22" name="!!pc4"/>
          <p:cNvSpPr/>
          <p:nvPr/>
        </p:nvSpPr>
        <p:spPr>
          <a:xfrm>
            <a:off x="4297680" y="384048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23" name="s18-text-16"/>
          <p:cNvSpPr/>
          <p:nvPr/>
        </p:nvSpPr>
        <p:spPr>
          <a:xfrm>
            <a:off x="4526280" y="3977640"/>
            <a:ext cx="73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4400" dirty="0"/>
          </a:p>
        </p:txBody>
      </p:sp>
      <p:sp>
        <p:nvSpPr>
          <p:cNvPr id="24" name="s18-text-17"/>
          <p:cNvSpPr/>
          <p:nvPr/>
        </p:nvSpPr>
        <p:spPr>
          <a:xfrm>
            <a:off x="5212080" y="4096512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Productive Struggle</a:t>
            </a:r>
            <a:endParaRPr lang="en-US" sz="2100" dirty="0"/>
          </a:p>
        </p:txBody>
      </p:sp>
      <p:sp>
        <p:nvSpPr>
          <p:cNvPr id="25" name="s18-text-18"/>
          <p:cNvSpPr/>
          <p:nvPr/>
        </p:nvSpPr>
        <p:spPr>
          <a:xfrm>
            <a:off x="4526280" y="4846320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Has AI removed the difficulty that makes learning stick?</a:t>
            </a:r>
            <a:endParaRPr lang="en-US" sz="1600" dirty="0"/>
          </a:p>
        </p:txBody>
      </p:sp>
      <p:sp>
        <p:nvSpPr>
          <p:cNvPr id="26" name="!!pc5"/>
          <p:cNvSpPr/>
          <p:nvPr/>
        </p:nvSpPr>
        <p:spPr>
          <a:xfrm>
            <a:off x="8046720" y="384048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27" name="s18-text-19"/>
          <p:cNvSpPr/>
          <p:nvPr/>
        </p:nvSpPr>
        <p:spPr>
          <a:xfrm>
            <a:off x="8275320" y="3977640"/>
            <a:ext cx="73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4400" dirty="0"/>
          </a:p>
        </p:txBody>
      </p:sp>
      <p:sp>
        <p:nvSpPr>
          <p:cNvPr id="28" name="s18-text-20"/>
          <p:cNvSpPr/>
          <p:nvPr/>
        </p:nvSpPr>
        <p:spPr>
          <a:xfrm>
            <a:off x="8961120" y="4096512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Equity and Access</a:t>
            </a:r>
            <a:endParaRPr lang="en-US" sz="2100" dirty="0"/>
          </a:p>
        </p:txBody>
      </p:sp>
      <p:sp>
        <p:nvSpPr>
          <p:cNvPr id="29" name="s18-text-21"/>
          <p:cNvSpPr/>
          <p:nvPr/>
        </p:nvSpPr>
        <p:spPr>
          <a:xfrm>
            <a:off x="8275320" y="4846320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every student do this fairly, independent of AI detection?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ppanel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B1424"/>
          </a:solidFill>
          <a:ln w="9525">
            <a:solidFill>
              <a:srgbClr val="0B1424"/>
            </a:solidFill>
            <a:prstDash val="solid"/>
          </a:ln>
        </p:spPr>
      </p:sp>
      <p:sp>
        <p:nvSpPr>
          <p:cNvPr id="3" name="s19-text-0"/>
          <p:cNvSpPr/>
          <p:nvPr/>
        </p:nvSpPr>
        <p:spPr>
          <a:xfrm>
            <a:off x="502920" y="5486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63D6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PRINCIPLE 1 OF 6</a:t>
            </a:r>
            <a:endParaRPr lang="en-US" sz="1200" dirty="0"/>
          </a:p>
        </p:txBody>
      </p:sp>
      <p:sp>
        <p:nvSpPr>
          <p:cNvPr id="4" name="!!pnum"/>
          <p:cNvSpPr/>
          <p:nvPr/>
        </p:nvSpPr>
        <p:spPr>
          <a:xfrm>
            <a:off x="411480" y="868680"/>
            <a:ext cx="18288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0" dirty="0">
                <a:solidFill>
                  <a:srgbClr val="63D6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1000" dirty="0"/>
          </a:p>
        </p:txBody>
      </p:sp>
      <p:sp>
        <p:nvSpPr>
          <p:cNvPr id="5" name="!!pname"/>
          <p:cNvSpPr/>
          <p:nvPr/>
        </p:nvSpPr>
        <p:spPr>
          <a:xfrm>
            <a:off x="502920" y="2468880"/>
            <a:ext cx="3291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100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Cognitive Agency</a:t>
            </a:r>
            <a:endParaRPr lang="en-US" sz="3100" dirty="0"/>
          </a:p>
        </p:txBody>
      </p:sp>
      <p:sp>
        <p:nvSpPr>
          <p:cNvPr id="6" name="!!pdef"/>
          <p:cNvSpPr/>
          <p:nvPr/>
        </p:nvSpPr>
        <p:spPr>
          <a:xfrm>
            <a:off x="502920" y="3566160"/>
            <a:ext cx="32461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55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student stays the primary thinker, decision-maker, and judge. AI may support, extend, or challenge; the student drives the cognitive work.</a:t>
            </a:r>
            <a:endParaRPr lang="en-US" sz="1550" dirty="0"/>
          </a:p>
        </p:txBody>
      </p:sp>
      <p:sp>
        <p:nvSpPr>
          <p:cNvPr id="7" name="!!pd0"/>
          <p:cNvSpPr/>
          <p:nvPr/>
        </p:nvSpPr>
        <p:spPr>
          <a:xfrm>
            <a:off x="502920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8" name="!!pd1"/>
          <p:cNvSpPr/>
          <p:nvPr/>
        </p:nvSpPr>
        <p:spPr>
          <a:xfrm>
            <a:off x="850392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9" name="!!pd2"/>
          <p:cNvSpPr/>
          <p:nvPr/>
        </p:nvSpPr>
        <p:spPr>
          <a:xfrm>
            <a:off x="1197864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0" name="!!pd3"/>
          <p:cNvSpPr/>
          <p:nvPr/>
        </p:nvSpPr>
        <p:spPr>
          <a:xfrm>
            <a:off x="1545336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1" name="!!pd4"/>
          <p:cNvSpPr/>
          <p:nvPr/>
        </p:nvSpPr>
        <p:spPr>
          <a:xfrm>
            <a:off x="1892808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2" name="!!pd5"/>
          <p:cNvSpPr/>
          <p:nvPr/>
        </p:nvSpPr>
        <p:spPr>
          <a:xfrm>
            <a:off x="2240280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3" name="!!pdot"/>
          <p:cNvSpPr/>
          <p:nvPr/>
        </p:nvSpPr>
        <p:spPr>
          <a:xfrm>
            <a:off x="475488" y="6025896"/>
            <a:ext cx="237744" cy="237744"/>
          </a:xfrm>
          <a:prstGeom prst="ellipse">
            <a:avLst/>
          </a:prstGeom>
          <a:solidFill>
            <a:srgbClr val="63D6B2"/>
          </a:solidFill>
          <a:ln w="12700">
            <a:solidFill>
              <a:srgbClr val="63D6B2"/>
            </a:solidFill>
            <a:prstDash val="solid"/>
          </a:ln>
        </p:spPr>
      </p:sp>
      <p:sp>
        <p:nvSpPr>
          <p:cNvPr id="14" name="s19-text-1"/>
          <p:cNvSpPr/>
          <p:nvPr/>
        </p:nvSpPr>
        <p:spPr>
          <a:xfrm>
            <a:off x="4572000" y="5669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FILTER</a:t>
            </a:r>
            <a:endParaRPr lang="en-US" sz="1150" dirty="0"/>
          </a:p>
        </p:txBody>
      </p:sp>
      <p:sp>
        <p:nvSpPr>
          <p:cNvPr id="15" name="!!pq"/>
          <p:cNvSpPr/>
          <p:nvPr/>
        </p:nvSpPr>
        <p:spPr>
          <a:xfrm>
            <a:off x="4572000" y="868680"/>
            <a:ext cx="71323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i="1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is doing the thinking at each stage?</a:t>
            </a:r>
            <a:endParaRPr lang="en-US" sz="2700" dirty="0"/>
          </a:p>
        </p:txBody>
      </p:sp>
      <p:sp>
        <p:nvSpPr>
          <p:cNvPr id="16" name="s19-text-2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1100" dirty="0"/>
          </a:p>
        </p:txBody>
      </p:sp>
      <p:sp>
        <p:nvSpPr>
          <p:cNvPr id="17" name="s19-text-3"/>
          <p:cNvSpPr/>
          <p:nvPr/>
        </p:nvSpPr>
        <p:spPr>
          <a:xfrm>
            <a:off x="4572000" y="22860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TWO-MINUTE STAGE AUDIT</a:t>
            </a:r>
            <a:endParaRPr lang="en-US" sz="1150" dirty="0"/>
          </a:p>
        </p:txBody>
      </p:sp>
      <p:sp>
        <p:nvSpPr>
          <p:cNvPr id="18" name="s19-shape-4"/>
          <p:cNvSpPr/>
          <p:nvPr/>
        </p:nvSpPr>
        <p:spPr>
          <a:xfrm>
            <a:off x="4572000" y="2651760"/>
            <a:ext cx="708660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</p:spPr>
      </p:sp>
      <p:sp>
        <p:nvSpPr>
          <p:cNvPr id="19" name="s19-text-5"/>
          <p:cNvSpPr/>
          <p:nvPr/>
        </p:nvSpPr>
        <p:spPr>
          <a:xfrm>
            <a:off x="4754880" y="26517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the topic</a:t>
            </a:r>
            <a:endParaRPr lang="en-US" sz="1600" dirty="0"/>
          </a:p>
        </p:txBody>
      </p:sp>
      <p:sp>
        <p:nvSpPr>
          <p:cNvPr id="20" name="s19-shape-6"/>
          <p:cNvSpPr/>
          <p:nvPr/>
        </p:nvSpPr>
        <p:spPr>
          <a:xfrm>
            <a:off x="7726680" y="274320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1" name="s19-text-7"/>
          <p:cNvSpPr/>
          <p:nvPr/>
        </p:nvSpPr>
        <p:spPr>
          <a:xfrm>
            <a:off x="7726680" y="274320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</a:t>
            </a:r>
            <a:endParaRPr lang="en-US" sz="1200" dirty="0"/>
          </a:p>
        </p:txBody>
      </p:sp>
      <p:sp>
        <p:nvSpPr>
          <p:cNvPr id="22" name="s19-shape-8"/>
          <p:cNvSpPr/>
          <p:nvPr/>
        </p:nvSpPr>
        <p:spPr>
          <a:xfrm>
            <a:off x="4572000" y="3163824"/>
            <a:ext cx="7086600" cy="457200"/>
          </a:xfrm>
          <a:prstGeom prst="roundRect">
            <a:avLst>
              <a:gd name="adj" fmla="val 10000"/>
            </a:avLst>
          </a:prstGeom>
          <a:solidFill>
            <a:srgbClr val="F5F1EA"/>
          </a:solidFill>
          <a:ln w="9525">
            <a:solidFill>
              <a:srgbClr val="D9D0C2"/>
            </a:solidFill>
            <a:prstDash val="solid"/>
          </a:ln>
        </p:spPr>
      </p:sp>
      <p:sp>
        <p:nvSpPr>
          <p:cNvPr id="23" name="s19-text-9"/>
          <p:cNvSpPr/>
          <p:nvPr/>
        </p:nvSpPr>
        <p:spPr>
          <a:xfrm>
            <a:off x="4754880" y="3163824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Gather the evidence</a:t>
            </a:r>
            <a:endParaRPr lang="en-US" sz="1600" dirty="0"/>
          </a:p>
        </p:txBody>
      </p:sp>
      <p:sp>
        <p:nvSpPr>
          <p:cNvPr id="24" name="s19-shape-10"/>
          <p:cNvSpPr/>
          <p:nvPr/>
        </p:nvSpPr>
        <p:spPr>
          <a:xfrm>
            <a:off x="7726680" y="3255264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5" name="s19-text-11"/>
          <p:cNvSpPr/>
          <p:nvPr/>
        </p:nvSpPr>
        <p:spPr>
          <a:xfrm>
            <a:off x="7726680" y="325526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</a:t>
            </a:r>
            <a:endParaRPr lang="en-US" sz="1200" dirty="0"/>
          </a:p>
        </p:txBody>
      </p:sp>
      <p:sp>
        <p:nvSpPr>
          <p:cNvPr id="26" name="s19-shape-12"/>
          <p:cNvSpPr/>
          <p:nvPr/>
        </p:nvSpPr>
        <p:spPr>
          <a:xfrm>
            <a:off x="4572000" y="3675888"/>
            <a:ext cx="7086600" cy="457200"/>
          </a:xfrm>
          <a:prstGeom prst="roundRect">
            <a:avLst>
              <a:gd name="adj" fmla="val 10000"/>
            </a:avLst>
          </a:prstGeom>
          <a:solidFill>
            <a:srgbClr val="F5EAD6"/>
          </a:solidFill>
          <a:ln w="9525">
            <a:solidFill>
              <a:srgbClr val="683F08"/>
            </a:solidFill>
            <a:prstDash val="solid"/>
          </a:ln>
        </p:spPr>
      </p:sp>
      <p:sp>
        <p:nvSpPr>
          <p:cNvPr id="27" name="s19-text-13"/>
          <p:cNvSpPr/>
          <p:nvPr/>
        </p:nvSpPr>
        <p:spPr>
          <a:xfrm>
            <a:off x="4754880" y="367588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the argument</a:t>
            </a:r>
            <a:endParaRPr lang="en-US" sz="1600" dirty="0"/>
          </a:p>
        </p:txBody>
      </p:sp>
      <p:sp>
        <p:nvSpPr>
          <p:cNvPr id="28" name="s19-shape-14"/>
          <p:cNvSpPr/>
          <p:nvPr/>
        </p:nvSpPr>
        <p:spPr>
          <a:xfrm>
            <a:off x="7726680" y="3767328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9" name="s19-text-15"/>
          <p:cNvSpPr/>
          <p:nvPr/>
        </p:nvSpPr>
        <p:spPr>
          <a:xfrm>
            <a:off x="7726680" y="3767328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</a:t>
            </a:r>
            <a:endParaRPr lang="en-US" sz="1200" dirty="0"/>
          </a:p>
        </p:txBody>
      </p:sp>
      <p:sp>
        <p:nvSpPr>
          <p:cNvPr id="30" name="s19-text-16"/>
          <p:cNvSpPr/>
          <p:nvPr/>
        </p:nvSpPr>
        <p:spPr>
          <a:xfrm>
            <a:off x="8869680" y="3675888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← carries the objective</a:t>
            </a:r>
            <a:endParaRPr lang="en-US" sz="1400" dirty="0"/>
          </a:p>
        </p:txBody>
      </p:sp>
      <p:sp>
        <p:nvSpPr>
          <p:cNvPr id="31" name="s19-shape-17"/>
          <p:cNvSpPr/>
          <p:nvPr/>
        </p:nvSpPr>
        <p:spPr>
          <a:xfrm>
            <a:off x="4572000" y="4187952"/>
            <a:ext cx="7086600" cy="457200"/>
          </a:xfrm>
          <a:prstGeom prst="roundRect">
            <a:avLst>
              <a:gd name="adj" fmla="val 10000"/>
            </a:avLst>
          </a:prstGeom>
          <a:solidFill>
            <a:srgbClr val="F5F1EA"/>
          </a:solidFill>
          <a:ln w="9525">
            <a:solidFill>
              <a:srgbClr val="D9D0C2"/>
            </a:solidFill>
            <a:prstDash val="solid"/>
          </a:ln>
        </p:spPr>
      </p:sp>
      <p:sp>
        <p:nvSpPr>
          <p:cNvPr id="32" name="s19-text-18"/>
          <p:cNvSpPr/>
          <p:nvPr/>
        </p:nvSpPr>
        <p:spPr>
          <a:xfrm>
            <a:off x="4754880" y="4187952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Produce the draft</a:t>
            </a:r>
            <a:endParaRPr lang="en-US" sz="1600" dirty="0"/>
          </a:p>
        </p:txBody>
      </p:sp>
      <p:sp>
        <p:nvSpPr>
          <p:cNvPr id="33" name="s19-shape-19"/>
          <p:cNvSpPr/>
          <p:nvPr/>
        </p:nvSpPr>
        <p:spPr>
          <a:xfrm>
            <a:off x="7726680" y="4279392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34" name="s19-text-20"/>
          <p:cNvSpPr/>
          <p:nvPr/>
        </p:nvSpPr>
        <p:spPr>
          <a:xfrm>
            <a:off x="7726680" y="4279392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Shared</a:t>
            </a:r>
            <a:endParaRPr lang="en-US" sz="1200" dirty="0"/>
          </a:p>
        </p:txBody>
      </p:sp>
      <p:sp>
        <p:nvSpPr>
          <p:cNvPr id="35" name="s19-shape-21"/>
          <p:cNvSpPr/>
          <p:nvPr/>
        </p:nvSpPr>
        <p:spPr>
          <a:xfrm>
            <a:off x="4572000" y="4700016"/>
            <a:ext cx="7086600" cy="457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</p:spPr>
      </p:sp>
      <p:sp>
        <p:nvSpPr>
          <p:cNvPr id="36" name="s19-text-22"/>
          <p:cNvSpPr/>
          <p:nvPr/>
        </p:nvSpPr>
        <p:spPr>
          <a:xfrm>
            <a:off x="4754880" y="470001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Revise</a:t>
            </a:r>
            <a:endParaRPr lang="en-US" sz="1600" dirty="0"/>
          </a:p>
        </p:txBody>
      </p:sp>
      <p:sp>
        <p:nvSpPr>
          <p:cNvPr id="37" name="s19-shape-23"/>
          <p:cNvSpPr/>
          <p:nvPr/>
        </p:nvSpPr>
        <p:spPr>
          <a:xfrm>
            <a:off x="7726680" y="4791456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38" name="s19-text-24"/>
          <p:cNvSpPr/>
          <p:nvPr/>
        </p:nvSpPr>
        <p:spPr>
          <a:xfrm>
            <a:off x="7726680" y="4791456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</a:t>
            </a:r>
            <a:endParaRPr lang="en-US" sz="1200" dirty="0"/>
          </a:p>
        </p:txBody>
      </p:sp>
      <p:sp>
        <p:nvSpPr>
          <p:cNvPr id="39" name="s19-text-25"/>
          <p:cNvSpPr/>
          <p:nvPr/>
        </p:nvSpPr>
        <p:spPr>
          <a:xfrm>
            <a:off x="4572000" y="5349240"/>
            <a:ext cx="7086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  </a:t>
            </a:r>
            <a:pPr indent="0" marL="0">
              <a:buNone/>
            </a:pPr>
            <a:r>
              <a:rPr lang="en-US" sz="15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education: the student chooses which misconceptions to target and how to sequence the lesson. AI may draft the materials list.</a:t>
            </a:r>
            <a:endParaRPr lang="en-US" sz="15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ppanel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B1424"/>
          </a:solidFill>
          <a:ln w="9525">
            <a:solidFill>
              <a:srgbClr val="0B1424"/>
            </a:solidFill>
            <a:prstDash val="solid"/>
          </a:ln>
        </p:spPr>
      </p:sp>
      <p:sp>
        <p:nvSpPr>
          <p:cNvPr id="3" name="s20-text-0"/>
          <p:cNvSpPr/>
          <p:nvPr/>
        </p:nvSpPr>
        <p:spPr>
          <a:xfrm>
            <a:off x="502920" y="5486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63D6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PRINCIPLE 2 OF 6</a:t>
            </a:r>
            <a:endParaRPr lang="en-US" sz="1200" dirty="0"/>
          </a:p>
        </p:txBody>
      </p:sp>
      <p:sp>
        <p:nvSpPr>
          <p:cNvPr id="4" name="!!pnum"/>
          <p:cNvSpPr/>
          <p:nvPr/>
        </p:nvSpPr>
        <p:spPr>
          <a:xfrm>
            <a:off x="411480" y="868680"/>
            <a:ext cx="18288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0" dirty="0">
                <a:solidFill>
                  <a:srgbClr val="63D6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1000" dirty="0"/>
          </a:p>
        </p:txBody>
      </p:sp>
      <p:sp>
        <p:nvSpPr>
          <p:cNvPr id="5" name="!!pname"/>
          <p:cNvSpPr/>
          <p:nvPr/>
        </p:nvSpPr>
        <p:spPr>
          <a:xfrm>
            <a:off x="502920" y="2468880"/>
            <a:ext cx="3291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100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Learning Integrity</a:t>
            </a:r>
            <a:endParaRPr lang="en-US" sz="3100" dirty="0"/>
          </a:p>
        </p:txBody>
      </p:sp>
      <p:sp>
        <p:nvSpPr>
          <p:cNvPr id="6" name="!!pdef"/>
          <p:cNvSpPr/>
          <p:nvPr/>
        </p:nvSpPr>
        <p:spPr>
          <a:xfrm>
            <a:off x="502920" y="3566160"/>
            <a:ext cx="32461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55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assignment must still measure the intended outcome when AI is part of the process. If AI lets students bypass the target skill, the assessment loses construct validity.</a:t>
            </a:r>
            <a:endParaRPr lang="en-US" sz="1550" dirty="0"/>
          </a:p>
        </p:txBody>
      </p:sp>
      <p:sp>
        <p:nvSpPr>
          <p:cNvPr id="7" name="!!pd0"/>
          <p:cNvSpPr/>
          <p:nvPr/>
        </p:nvSpPr>
        <p:spPr>
          <a:xfrm>
            <a:off x="502920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8" name="!!pd1"/>
          <p:cNvSpPr/>
          <p:nvPr/>
        </p:nvSpPr>
        <p:spPr>
          <a:xfrm>
            <a:off x="850392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9" name="!!pd2"/>
          <p:cNvSpPr/>
          <p:nvPr/>
        </p:nvSpPr>
        <p:spPr>
          <a:xfrm>
            <a:off x="1197864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0" name="!!pd3"/>
          <p:cNvSpPr/>
          <p:nvPr/>
        </p:nvSpPr>
        <p:spPr>
          <a:xfrm>
            <a:off x="1545336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1" name="!!pd4"/>
          <p:cNvSpPr/>
          <p:nvPr/>
        </p:nvSpPr>
        <p:spPr>
          <a:xfrm>
            <a:off x="1892808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2" name="!!pd5"/>
          <p:cNvSpPr/>
          <p:nvPr/>
        </p:nvSpPr>
        <p:spPr>
          <a:xfrm>
            <a:off x="2240280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3" name="!!pdot"/>
          <p:cNvSpPr/>
          <p:nvPr/>
        </p:nvSpPr>
        <p:spPr>
          <a:xfrm>
            <a:off x="822960" y="6025896"/>
            <a:ext cx="237744" cy="237744"/>
          </a:xfrm>
          <a:prstGeom prst="ellipse">
            <a:avLst/>
          </a:prstGeom>
          <a:solidFill>
            <a:srgbClr val="63D6B2"/>
          </a:solidFill>
          <a:ln w="12700">
            <a:solidFill>
              <a:srgbClr val="63D6B2"/>
            </a:solidFill>
            <a:prstDash val="solid"/>
          </a:ln>
        </p:spPr>
      </p:sp>
      <p:sp>
        <p:nvSpPr>
          <p:cNvPr id="14" name="s20-text-1"/>
          <p:cNvSpPr/>
          <p:nvPr/>
        </p:nvSpPr>
        <p:spPr>
          <a:xfrm>
            <a:off x="4572000" y="5669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FILTER</a:t>
            </a:r>
            <a:endParaRPr lang="en-US" sz="1150" dirty="0"/>
          </a:p>
        </p:txBody>
      </p:sp>
      <p:sp>
        <p:nvSpPr>
          <p:cNvPr id="15" name="!!pq"/>
          <p:cNvSpPr/>
          <p:nvPr/>
        </p:nvSpPr>
        <p:spPr>
          <a:xfrm>
            <a:off x="4572000" y="868680"/>
            <a:ext cx="71323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i="1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Does it still measure what it claims if a student uses AI?</a:t>
            </a:r>
            <a:endParaRPr lang="en-US" sz="2700" dirty="0"/>
          </a:p>
        </p:txBody>
      </p:sp>
      <p:sp>
        <p:nvSpPr>
          <p:cNvPr id="16" name="s20-text-2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1100" dirty="0"/>
          </a:p>
        </p:txBody>
      </p:sp>
      <p:sp>
        <p:nvSpPr>
          <p:cNvPr id="17" name="s20-text-3"/>
          <p:cNvSpPr/>
          <p:nvPr/>
        </p:nvSpPr>
        <p:spPr>
          <a:xfrm>
            <a:off x="4572000" y="22860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20-MINUTE FACULTY PREREQUISITE</a:t>
            </a:r>
            <a:endParaRPr lang="en-US" sz="1150" dirty="0"/>
          </a:p>
        </p:txBody>
      </p:sp>
      <p:sp>
        <p:nvSpPr>
          <p:cNvPr id="18" name="s20-shape-4"/>
          <p:cNvSpPr/>
          <p:nvPr/>
        </p:nvSpPr>
        <p:spPr>
          <a:xfrm>
            <a:off x="4572000" y="2633472"/>
            <a:ext cx="39776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9" name="s20-text-5"/>
          <p:cNvSpPr/>
          <p:nvPr/>
        </p:nvSpPr>
        <p:spPr>
          <a:xfrm>
            <a:off x="4709160" y="2633472"/>
            <a:ext cx="457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800" dirty="0"/>
          </a:p>
        </p:txBody>
      </p:sp>
      <p:sp>
        <p:nvSpPr>
          <p:cNvPr id="20" name="s20-text-6"/>
          <p:cNvSpPr/>
          <p:nvPr/>
        </p:nvSpPr>
        <p:spPr>
          <a:xfrm>
            <a:off x="5166360" y="2743200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PROMPT</a:t>
            </a:r>
            <a:endParaRPr lang="en-US" sz="1150" dirty="0"/>
          </a:p>
        </p:txBody>
      </p:sp>
      <p:sp>
        <p:nvSpPr>
          <p:cNvPr id="21" name="s20-text-7"/>
          <p:cNvSpPr/>
          <p:nvPr/>
        </p:nvSpPr>
        <p:spPr>
          <a:xfrm>
            <a:off x="5166360" y="2999232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Run it through two or three current models, the way a motivated student would.</a:t>
            </a:r>
            <a:endParaRPr lang="en-US" sz="1350" dirty="0"/>
          </a:p>
        </p:txBody>
      </p:sp>
      <p:sp>
        <p:nvSpPr>
          <p:cNvPr id="22" name="s20-shape-8"/>
          <p:cNvSpPr/>
          <p:nvPr/>
        </p:nvSpPr>
        <p:spPr>
          <a:xfrm>
            <a:off x="4572000" y="3730752"/>
            <a:ext cx="39776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23" name="s20-text-9"/>
          <p:cNvSpPr/>
          <p:nvPr/>
        </p:nvSpPr>
        <p:spPr>
          <a:xfrm>
            <a:off x="4709160" y="3730752"/>
            <a:ext cx="457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800" dirty="0"/>
          </a:p>
        </p:txBody>
      </p:sp>
      <p:sp>
        <p:nvSpPr>
          <p:cNvPr id="24" name="s20-text-10"/>
          <p:cNvSpPr/>
          <p:nvPr/>
        </p:nvSpPr>
        <p:spPr>
          <a:xfrm>
            <a:off x="5166360" y="3840480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SCORE</a:t>
            </a:r>
            <a:endParaRPr lang="en-US" sz="1150" dirty="0"/>
          </a:p>
        </p:txBody>
      </p:sp>
      <p:sp>
        <p:nvSpPr>
          <p:cNvPr id="25" name="s20-text-11"/>
          <p:cNvSpPr/>
          <p:nvPr/>
        </p:nvSpPr>
        <p:spPr>
          <a:xfrm>
            <a:off x="5166360" y="4096512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Grade the output on your own rubric. If it earns an 87, record the 87.</a:t>
            </a:r>
            <a:endParaRPr lang="en-US" sz="1350" dirty="0"/>
          </a:p>
        </p:txBody>
      </p:sp>
      <p:sp>
        <p:nvSpPr>
          <p:cNvPr id="26" name="s20-shape-12"/>
          <p:cNvSpPr/>
          <p:nvPr/>
        </p:nvSpPr>
        <p:spPr>
          <a:xfrm>
            <a:off x="4572000" y="4828032"/>
            <a:ext cx="39776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27" name="s20-text-13"/>
          <p:cNvSpPr/>
          <p:nvPr/>
        </p:nvSpPr>
        <p:spPr>
          <a:xfrm>
            <a:off x="4709160" y="4828032"/>
            <a:ext cx="457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800" dirty="0"/>
          </a:p>
        </p:txBody>
      </p:sp>
      <p:sp>
        <p:nvSpPr>
          <p:cNvPr id="28" name="s20-text-14"/>
          <p:cNvSpPr/>
          <p:nvPr/>
        </p:nvSpPr>
        <p:spPr>
          <a:xfrm>
            <a:off x="5166360" y="4937760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INTERPRET</a:t>
            </a:r>
            <a:endParaRPr lang="en-US" sz="1150" dirty="0"/>
          </a:p>
        </p:txBody>
      </p:sp>
      <p:sp>
        <p:nvSpPr>
          <p:cNvPr id="29" name="s20-text-15"/>
          <p:cNvSpPr/>
          <p:nvPr/>
        </p:nvSpPr>
        <p:spPr>
          <a:xfrm>
            <a:off x="5166360" y="5193792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at Proficient or above where human capability is required? The rubric measures the wrong thing.</a:t>
            </a:r>
            <a:endParaRPr lang="en-US" sz="1350" dirty="0"/>
          </a:p>
        </p:txBody>
      </p:sp>
      <p:pic>
        <p:nvPicPr>
          <p:cNvPr id="30" name="s20-image-16" descr="Pen-and-ink drawing of an instructor grading a printed AI response with a rubric beside a laptop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32520" y="2606040"/>
            <a:ext cx="2971800" cy="1673352"/>
          </a:xfrm>
          <a:prstGeom prst="rect">
            <a:avLst/>
          </a:prstGeom>
        </p:spPr>
      </p:pic>
      <p:sp>
        <p:nvSpPr>
          <p:cNvPr id="31" name="s20-text-17"/>
          <p:cNvSpPr/>
          <p:nvPr/>
        </p:nvSpPr>
        <p:spPr>
          <a:xfrm>
            <a:off x="8778240" y="4389120"/>
            <a:ext cx="2880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graded AI response, annotated, becomes teaching material for a Verification Challenge.</a:t>
            </a: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ppanel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B1424"/>
          </a:solidFill>
          <a:ln w="9525">
            <a:solidFill>
              <a:srgbClr val="0B1424"/>
            </a:solidFill>
            <a:prstDash val="solid"/>
          </a:ln>
        </p:spPr>
      </p:sp>
      <p:sp>
        <p:nvSpPr>
          <p:cNvPr id="3" name="s21-text-0"/>
          <p:cNvSpPr/>
          <p:nvPr/>
        </p:nvSpPr>
        <p:spPr>
          <a:xfrm>
            <a:off x="502920" y="5486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63D6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PRINCIPLE 3 OF 6</a:t>
            </a:r>
            <a:endParaRPr lang="en-US" sz="1200" dirty="0"/>
          </a:p>
        </p:txBody>
      </p:sp>
      <p:sp>
        <p:nvSpPr>
          <p:cNvPr id="4" name="!!pnum"/>
          <p:cNvSpPr/>
          <p:nvPr/>
        </p:nvSpPr>
        <p:spPr>
          <a:xfrm>
            <a:off x="411480" y="868680"/>
            <a:ext cx="18288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0" dirty="0">
                <a:solidFill>
                  <a:srgbClr val="63D6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1000" dirty="0"/>
          </a:p>
        </p:txBody>
      </p:sp>
      <p:sp>
        <p:nvSpPr>
          <p:cNvPr id="5" name="!!pname"/>
          <p:cNvSpPr/>
          <p:nvPr/>
        </p:nvSpPr>
        <p:spPr>
          <a:xfrm>
            <a:off x="502920" y="2468880"/>
            <a:ext cx="3291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100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Process Visibility</a:t>
            </a:r>
            <a:endParaRPr lang="en-US" sz="3100" dirty="0"/>
          </a:p>
        </p:txBody>
      </p:sp>
      <p:sp>
        <p:nvSpPr>
          <p:cNvPr id="6" name="!!pdef"/>
          <p:cNvSpPr/>
          <p:nvPr/>
        </p:nvSpPr>
        <p:spPr>
          <a:xfrm>
            <a:off x="502920" y="3566160"/>
            <a:ext cx="32461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55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assignment requires evidence of how the student thought, in addition to what they produced. Visible thinking is the primary way to tell learning from AI-generated output.</a:t>
            </a:r>
            <a:endParaRPr lang="en-US" sz="1550" dirty="0"/>
          </a:p>
        </p:txBody>
      </p:sp>
      <p:sp>
        <p:nvSpPr>
          <p:cNvPr id="7" name="!!pd0"/>
          <p:cNvSpPr/>
          <p:nvPr/>
        </p:nvSpPr>
        <p:spPr>
          <a:xfrm>
            <a:off x="502920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8" name="!!pd1"/>
          <p:cNvSpPr/>
          <p:nvPr/>
        </p:nvSpPr>
        <p:spPr>
          <a:xfrm>
            <a:off x="850392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9" name="!!pd2"/>
          <p:cNvSpPr/>
          <p:nvPr/>
        </p:nvSpPr>
        <p:spPr>
          <a:xfrm>
            <a:off x="1197864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0" name="!!pd3"/>
          <p:cNvSpPr/>
          <p:nvPr/>
        </p:nvSpPr>
        <p:spPr>
          <a:xfrm>
            <a:off x="1545336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1" name="!!pd4"/>
          <p:cNvSpPr/>
          <p:nvPr/>
        </p:nvSpPr>
        <p:spPr>
          <a:xfrm>
            <a:off x="1892808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2" name="!!pd5"/>
          <p:cNvSpPr/>
          <p:nvPr/>
        </p:nvSpPr>
        <p:spPr>
          <a:xfrm>
            <a:off x="2240280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3" name="!!pdot"/>
          <p:cNvSpPr/>
          <p:nvPr/>
        </p:nvSpPr>
        <p:spPr>
          <a:xfrm>
            <a:off x="1170432" y="6025896"/>
            <a:ext cx="237744" cy="237744"/>
          </a:xfrm>
          <a:prstGeom prst="ellipse">
            <a:avLst/>
          </a:prstGeom>
          <a:solidFill>
            <a:srgbClr val="63D6B2"/>
          </a:solidFill>
          <a:ln w="12700">
            <a:solidFill>
              <a:srgbClr val="63D6B2"/>
            </a:solidFill>
            <a:prstDash val="solid"/>
          </a:ln>
        </p:spPr>
      </p:sp>
      <p:sp>
        <p:nvSpPr>
          <p:cNvPr id="14" name="s21-text-1"/>
          <p:cNvSpPr/>
          <p:nvPr/>
        </p:nvSpPr>
        <p:spPr>
          <a:xfrm>
            <a:off x="4572000" y="5669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FILTER</a:t>
            </a:r>
            <a:endParaRPr lang="en-US" sz="1150" dirty="0"/>
          </a:p>
        </p:txBody>
      </p:sp>
      <p:sp>
        <p:nvSpPr>
          <p:cNvPr id="15" name="!!pq"/>
          <p:cNvSpPr/>
          <p:nvPr/>
        </p:nvSpPr>
        <p:spPr>
          <a:xfrm>
            <a:off x="4572000" y="868680"/>
            <a:ext cx="71323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i="1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Can I see how the student got there?</a:t>
            </a:r>
            <a:endParaRPr lang="en-US" sz="2700" dirty="0"/>
          </a:p>
        </p:txBody>
      </p:sp>
      <p:sp>
        <p:nvSpPr>
          <p:cNvPr id="16" name="s21-text-2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1100" dirty="0"/>
          </a:p>
        </p:txBody>
      </p:sp>
      <p:sp>
        <p:nvSpPr>
          <p:cNvPr id="17" name="s21-text-3"/>
          <p:cNvSpPr/>
          <p:nvPr/>
        </p:nvSpPr>
        <p:spPr>
          <a:xfrm>
            <a:off x="4572000" y="2286000"/>
            <a:ext cx="7040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SEVEN ARTIFACTS, ORDERED BY WHAT THEY COST YOU TO READ</a:t>
            </a:r>
            <a:endParaRPr lang="en-US" sz="1150" dirty="0"/>
          </a:p>
        </p:txBody>
      </p:sp>
      <p:sp>
        <p:nvSpPr>
          <p:cNvPr id="18" name="s21-text-4"/>
          <p:cNvSpPr/>
          <p:nvPr/>
        </p:nvSpPr>
        <p:spPr>
          <a:xfrm>
            <a:off x="4572000" y="2633472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Baseline memo before AI contact</a:t>
            </a:r>
            <a:endParaRPr lang="en-US" sz="1550" dirty="0"/>
          </a:p>
        </p:txBody>
      </p:sp>
      <p:sp>
        <p:nvSpPr>
          <p:cNvPr id="19" name="s21-shape-5"/>
          <p:cNvSpPr/>
          <p:nvPr/>
        </p:nvSpPr>
        <p:spPr>
          <a:xfrm>
            <a:off x="9144000" y="2724912"/>
            <a:ext cx="201168" cy="201168"/>
          </a:xfrm>
          <a:prstGeom prst="rect">
            <a:avLst/>
          </a:prstGeom>
          <a:solidFill>
            <a:srgbClr val="683F08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20" name="s21-shape-6"/>
          <p:cNvSpPr/>
          <p:nvPr/>
        </p:nvSpPr>
        <p:spPr>
          <a:xfrm>
            <a:off x="9418320" y="2724912"/>
            <a:ext cx="201168" cy="201168"/>
          </a:xfrm>
          <a:prstGeom prst="rect">
            <a:avLst/>
          </a:prstGeom>
          <a:solidFill>
            <a:srgbClr val="F5F1EA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21" name="s21-shape-7"/>
          <p:cNvSpPr/>
          <p:nvPr/>
        </p:nvSpPr>
        <p:spPr>
          <a:xfrm>
            <a:off x="9692640" y="2724912"/>
            <a:ext cx="201168" cy="201168"/>
          </a:xfrm>
          <a:prstGeom prst="rect">
            <a:avLst/>
          </a:prstGeom>
          <a:solidFill>
            <a:srgbClr val="F5F1EA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22" name="s21-text-8"/>
          <p:cNvSpPr/>
          <p:nvPr/>
        </p:nvSpPr>
        <p:spPr>
          <a:xfrm>
            <a:off x="10058400" y="2633472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</a:t>
            </a:r>
            <a:endParaRPr lang="en-US" sz="1150" dirty="0"/>
          </a:p>
        </p:txBody>
      </p:sp>
      <p:sp>
        <p:nvSpPr>
          <p:cNvPr id="23" name="s21-text-9"/>
          <p:cNvSpPr/>
          <p:nvPr/>
        </p:nvSpPr>
        <p:spPr>
          <a:xfrm>
            <a:off x="4572000" y="3035808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Annotated bibliography with rationale</a:t>
            </a:r>
            <a:endParaRPr lang="en-US" sz="1550" dirty="0"/>
          </a:p>
        </p:txBody>
      </p:sp>
      <p:sp>
        <p:nvSpPr>
          <p:cNvPr id="24" name="s21-shape-10"/>
          <p:cNvSpPr/>
          <p:nvPr/>
        </p:nvSpPr>
        <p:spPr>
          <a:xfrm>
            <a:off x="9144000" y="3127248"/>
            <a:ext cx="201168" cy="201168"/>
          </a:xfrm>
          <a:prstGeom prst="rect">
            <a:avLst/>
          </a:prstGeom>
          <a:solidFill>
            <a:srgbClr val="683F08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25" name="s21-shape-11"/>
          <p:cNvSpPr/>
          <p:nvPr/>
        </p:nvSpPr>
        <p:spPr>
          <a:xfrm>
            <a:off x="9418320" y="3127248"/>
            <a:ext cx="201168" cy="201168"/>
          </a:xfrm>
          <a:prstGeom prst="rect">
            <a:avLst/>
          </a:prstGeom>
          <a:solidFill>
            <a:srgbClr val="F5F1EA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26" name="s21-shape-12"/>
          <p:cNvSpPr/>
          <p:nvPr/>
        </p:nvSpPr>
        <p:spPr>
          <a:xfrm>
            <a:off x="9692640" y="3127248"/>
            <a:ext cx="201168" cy="201168"/>
          </a:xfrm>
          <a:prstGeom prst="rect">
            <a:avLst/>
          </a:prstGeom>
          <a:solidFill>
            <a:srgbClr val="F5F1EA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27" name="s21-text-13"/>
          <p:cNvSpPr/>
          <p:nvPr/>
        </p:nvSpPr>
        <p:spPr>
          <a:xfrm>
            <a:off x="10058400" y="3035808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</a:t>
            </a:r>
            <a:endParaRPr lang="en-US" sz="1150" dirty="0"/>
          </a:p>
        </p:txBody>
      </p:sp>
      <p:sp>
        <p:nvSpPr>
          <p:cNvPr id="28" name="s21-text-14"/>
          <p:cNvSpPr/>
          <p:nvPr/>
        </p:nvSpPr>
        <p:spPr>
          <a:xfrm>
            <a:off x="4572000" y="3438144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Prompt log and transcript</a:t>
            </a:r>
            <a:endParaRPr lang="en-US" sz="1550" dirty="0"/>
          </a:p>
        </p:txBody>
      </p:sp>
      <p:sp>
        <p:nvSpPr>
          <p:cNvPr id="29" name="s21-shape-15"/>
          <p:cNvSpPr/>
          <p:nvPr/>
        </p:nvSpPr>
        <p:spPr>
          <a:xfrm>
            <a:off x="9144000" y="3529584"/>
            <a:ext cx="201168" cy="201168"/>
          </a:xfrm>
          <a:prstGeom prst="rect">
            <a:avLst/>
          </a:prstGeom>
          <a:solidFill>
            <a:srgbClr val="683F08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30" name="s21-shape-16"/>
          <p:cNvSpPr/>
          <p:nvPr/>
        </p:nvSpPr>
        <p:spPr>
          <a:xfrm>
            <a:off x="9418320" y="3529584"/>
            <a:ext cx="201168" cy="201168"/>
          </a:xfrm>
          <a:prstGeom prst="rect">
            <a:avLst/>
          </a:prstGeom>
          <a:solidFill>
            <a:srgbClr val="F5F1EA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31" name="s21-shape-17"/>
          <p:cNvSpPr/>
          <p:nvPr/>
        </p:nvSpPr>
        <p:spPr>
          <a:xfrm>
            <a:off x="9692640" y="3529584"/>
            <a:ext cx="201168" cy="201168"/>
          </a:xfrm>
          <a:prstGeom prst="rect">
            <a:avLst/>
          </a:prstGeom>
          <a:solidFill>
            <a:srgbClr val="F5F1EA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32" name="s21-text-18"/>
          <p:cNvSpPr/>
          <p:nvPr/>
        </p:nvSpPr>
        <p:spPr>
          <a:xfrm>
            <a:off x="10058400" y="3438144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</a:t>
            </a:r>
            <a:endParaRPr lang="en-US" sz="1150" dirty="0"/>
          </a:p>
        </p:txBody>
      </p:sp>
      <p:sp>
        <p:nvSpPr>
          <p:cNvPr id="33" name="s21-text-19"/>
          <p:cNvSpPr/>
          <p:nvPr/>
        </p:nvSpPr>
        <p:spPr>
          <a:xfrm>
            <a:off x="4572000" y="384048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Marked-up AI draft</a:t>
            </a:r>
            <a:endParaRPr lang="en-US" sz="1550" dirty="0"/>
          </a:p>
        </p:txBody>
      </p:sp>
      <p:sp>
        <p:nvSpPr>
          <p:cNvPr id="34" name="s21-shape-20"/>
          <p:cNvSpPr/>
          <p:nvPr/>
        </p:nvSpPr>
        <p:spPr>
          <a:xfrm>
            <a:off x="9144000" y="3931920"/>
            <a:ext cx="201168" cy="201168"/>
          </a:xfrm>
          <a:prstGeom prst="rect">
            <a:avLst/>
          </a:prstGeom>
          <a:solidFill>
            <a:srgbClr val="683F08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35" name="s21-shape-21"/>
          <p:cNvSpPr/>
          <p:nvPr/>
        </p:nvSpPr>
        <p:spPr>
          <a:xfrm>
            <a:off x="9418320" y="3931920"/>
            <a:ext cx="201168" cy="201168"/>
          </a:xfrm>
          <a:prstGeom prst="rect">
            <a:avLst/>
          </a:prstGeom>
          <a:solidFill>
            <a:srgbClr val="683F08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36" name="s21-shape-22"/>
          <p:cNvSpPr/>
          <p:nvPr/>
        </p:nvSpPr>
        <p:spPr>
          <a:xfrm>
            <a:off x="9692640" y="3931920"/>
            <a:ext cx="201168" cy="201168"/>
          </a:xfrm>
          <a:prstGeom prst="rect">
            <a:avLst/>
          </a:prstGeom>
          <a:solidFill>
            <a:srgbClr val="F5F1EA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37" name="s21-text-23"/>
          <p:cNvSpPr/>
          <p:nvPr/>
        </p:nvSpPr>
        <p:spPr>
          <a:xfrm>
            <a:off x="10058400" y="384048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MEDIUM</a:t>
            </a:r>
            <a:endParaRPr lang="en-US" sz="1150" dirty="0"/>
          </a:p>
        </p:txBody>
      </p:sp>
      <p:sp>
        <p:nvSpPr>
          <p:cNvPr id="38" name="s21-text-24"/>
          <p:cNvSpPr/>
          <p:nvPr/>
        </p:nvSpPr>
        <p:spPr>
          <a:xfrm>
            <a:off x="4572000" y="4242816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Revision notes</a:t>
            </a:r>
            <a:endParaRPr lang="en-US" sz="1550" dirty="0"/>
          </a:p>
        </p:txBody>
      </p:sp>
      <p:sp>
        <p:nvSpPr>
          <p:cNvPr id="39" name="s21-shape-25"/>
          <p:cNvSpPr/>
          <p:nvPr/>
        </p:nvSpPr>
        <p:spPr>
          <a:xfrm>
            <a:off x="9144000" y="4334256"/>
            <a:ext cx="201168" cy="201168"/>
          </a:xfrm>
          <a:prstGeom prst="rect">
            <a:avLst/>
          </a:prstGeom>
          <a:solidFill>
            <a:srgbClr val="683F08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40" name="s21-shape-26"/>
          <p:cNvSpPr/>
          <p:nvPr/>
        </p:nvSpPr>
        <p:spPr>
          <a:xfrm>
            <a:off x="9418320" y="4334256"/>
            <a:ext cx="201168" cy="201168"/>
          </a:xfrm>
          <a:prstGeom prst="rect">
            <a:avLst/>
          </a:prstGeom>
          <a:solidFill>
            <a:srgbClr val="683F08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41" name="s21-shape-27"/>
          <p:cNvSpPr/>
          <p:nvPr/>
        </p:nvSpPr>
        <p:spPr>
          <a:xfrm>
            <a:off x="9692640" y="4334256"/>
            <a:ext cx="201168" cy="201168"/>
          </a:xfrm>
          <a:prstGeom prst="rect">
            <a:avLst/>
          </a:prstGeom>
          <a:solidFill>
            <a:srgbClr val="F5F1EA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42" name="s21-text-28"/>
          <p:cNvSpPr/>
          <p:nvPr/>
        </p:nvSpPr>
        <p:spPr>
          <a:xfrm>
            <a:off x="10058400" y="4242816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MEDIUM</a:t>
            </a:r>
            <a:endParaRPr lang="en-US" sz="1150" dirty="0"/>
          </a:p>
        </p:txBody>
      </p:sp>
      <p:sp>
        <p:nvSpPr>
          <p:cNvPr id="43" name="s21-text-29"/>
          <p:cNvSpPr/>
          <p:nvPr/>
        </p:nvSpPr>
        <p:spPr>
          <a:xfrm>
            <a:off x="4572000" y="4645152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Narrated screen recording</a:t>
            </a:r>
            <a:endParaRPr lang="en-US" sz="1550" dirty="0"/>
          </a:p>
        </p:txBody>
      </p:sp>
      <p:sp>
        <p:nvSpPr>
          <p:cNvPr id="44" name="s21-shape-30"/>
          <p:cNvSpPr/>
          <p:nvPr/>
        </p:nvSpPr>
        <p:spPr>
          <a:xfrm>
            <a:off x="9144000" y="4736592"/>
            <a:ext cx="201168" cy="201168"/>
          </a:xfrm>
          <a:prstGeom prst="rect">
            <a:avLst/>
          </a:prstGeom>
          <a:solidFill>
            <a:srgbClr val="683F08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45" name="s21-shape-31"/>
          <p:cNvSpPr/>
          <p:nvPr/>
        </p:nvSpPr>
        <p:spPr>
          <a:xfrm>
            <a:off x="9418320" y="4736592"/>
            <a:ext cx="201168" cy="201168"/>
          </a:xfrm>
          <a:prstGeom prst="rect">
            <a:avLst/>
          </a:prstGeom>
          <a:solidFill>
            <a:srgbClr val="683F08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46" name="s21-shape-32"/>
          <p:cNvSpPr/>
          <p:nvPr/>
        </p:nvSpPr>
        <p:spPr>
          <a:xfrm>
            <a:off x="9692640" y="4736592"/>
            <a:ext cx="201168" cy="201168"/>
          </a:xfrm>
          <a:prstGeom prst="rect">
            <a:avLst/>
          </a:prstGeom>
          <a:solidFill>
            <a:srgbClr val="683F08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47" name="s21-text-33"/>
          <p:cNvSpPr/>
          <p:nvPr/>
        </p:nvSpPr>
        <p:spPr>
          <a:xfrm>
            <a:off x="10058400" y="4645152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</a:t>
            </a:r>
            <a:endParaRPr lang="en-US" sz="1150" dirty="0"/>
          </a:p>
        </p:txBody>
      </p:sp>
      <p:sp>
        <p:nvSpPr>
          <p:cNvPr id="48" name="s21-text-34"/>
          <p:cNvSpPr/>
          <p:nvPr/>
        </p:nvSpPr>
        <p:spPr>
          <a:xfrm>
            <a:off x="4572000" y="5047488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Observed in-class artifact</a:t>
            </a:r>
            <a:endParaRPr lang="en-US" sz="1550" dirty="0"/>
          </a:p>
        </p:txBody>
      </p:sp>
      <p:sp>
        <p:nvSpPr>
          <p:cNvPr id="49" name="s21-shape-35"/>
          <p:cNvSpPr/>
          <p:nvPr/>
        </p:nvSpPr>
        <p:spPr>
          <a:xfrm>
            <a:off x="9144000" y="5138928"/>
            <a:ext cx="201168" cy="201168"/>
          </a:xfrm>
          <a:prstGeom prst="rect">
            <a:avLst/>
          </a:prstGeom>
          <a:solidFill>
            <a:srgbClr val="683F08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50" name="s21-shape-36"/>
          <p:cNvSpPr/>
          <p:nvPr/>
        </p:nvSpPr>
        <p:spPr>
          <a:xfrm>
            <a:off x="9418320" y="5138928"/>
            <a:ext cx="201168" cy="201168"/>
          </a:xfrm>
          <a:prstGeom prst="rect">
            <a:avLst/>
          </a:prstGeom>
          <a:solidFill>
            <a:srgbClr val="683F08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51" name="s21-shape-37"/>
          <p:cNvSpPr/>
          <p:nvPr/>
        </p:nvSpPr>
        <p:spPr>
          <a:xfrm>
            <a:off x="9692640" y="5138928"/>
            <a:ext cx="201168" cy="201168"/>
          </a:xfrm>
          <a:prstGeom prst="rect">
            <a:avLst/>
          </a:prstGeom>
          <a:solidFill>
            <a:srgbClr val="683F08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52" name="s21-text-38"/>
          <p:cNvSpPr/>
          <p:nvPr/>
        </p:nvSpPr>
        <p:spPr>
          <a:xfrm>
            <a:off x="10058400" y="5047488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</a:t>
            </a:r>
            <a:endParaRPr lang="en-US" sz="1150" dirty="0"/>
          </a:p>
        </p:txBody>
      </p:sp>
      <p:sp>
        <p:nvSpPr>
          <p:cNvPr id="53" name="s21-shape-39"/>
          <p:cNvSpPr/>
          <p:nvPr/>
        </p:nvSpPr>
        <p:spPr>
          <a:xfrm>
            <a:off x="4572000" y="5532120"/>
            <a:ext cx="7086600" cy="658368"/>
          </a:xfrm>
          <a:prstGeom prst="roundRect">
            <a:avLst>
              <a:gd name="adj" fmla="val 11111"/>
            </a:avLst>
          </a:prstGeom>
          <a:solidFill>
            <a:srgbClr val="E1EEE8"/>
          </a:solidFill>
          <a:ln w="9525">
            <a:solidFill>
              <a:srgbClr val="E1EEE8"/>
            </a:solidFill>
            <a:prstDash val="solid"/>
          </a:ln>
        </p:spPr>
      </p:sp>
      <p:sp>
        <p:nvSpPr>
          <p:cNvPr id="54" name="s21-text-40"/>
          <p:cNvSpPr/>
          <p:nvPr/>
        </p:nvSpPr>
        <p:spPr>
          <a:xfrm>
            <a:off x="4754880" y="5532120"/>
            <a:ext cx="6766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well-chosen artifact usually transforms an assignment. Exemplary Process Evidence needs at least one observed-setting artifact.</a:t>
            </a: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ppanel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B1424"/>
          </a:solidFill>
          <a:ln w="9525">
            <a:solidFill>
              <a:srgbClr val="0B1424"/>
            </a:solidFill>
            <a:prstDash val="solid"/>
          </a:ln>
        </p:spPr>
      </p:sp>
      <p:sp>
        <p:nvSpPr>
          <p:cNvPr id="3" name="s22-text-0"/>
          <p:cNvSpPr/>
          <p:nvPr/>
        </p:nvSpPr>
        <p:spPr>
          <a:xfrm>
            <a:off x="502920" y="5486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63D6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PRINCIPLE 4 OF 6</a:t>
            </a:r>
            <a:endParaRPr lang="en-US" sz="1200" dirty="0"/>
          </a:p>
        </p:txBody>
      </p:sp>
      <p:sp>
        <p:nvSpPr>
          <p:cNvPr id="4" name="!!pnum"/>
          <p:cNvSpPr/>
          <p:nvPr/>
        </p:nvSpPr>
        <p:spPr>
          <a:xfrm>
            <a:off x="411480" y="868680"/>
            <a:ext cx="18288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0" dirty="0">
                <a:solidFill>
                  <a:srgbClr val="63D6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1000" dirty="0"/>
          </a:p>
        </p:txBody>
      </p:sp>
      <p:sp>
        <p:nvSpPr>
          <p:cNvPr id="5" name="!!pname"/>
          <p:cNvSpPr/>
          <p:nvPr/>
        </p:nvSpPr>
        <p:spPr>
          <a:xfrm>
            <a:off x="502920" y="2468880"/>
            <a:ext cx="3291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100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Evaluative Judgment</a:t>
            </a:r>
            <a:endParaRPr lang="en-US" sz="3100" dirty="0"/>
          </a:p>
        </p:txBody>
      </p:sp>
      <p:sp>
        <p:nvSpPr>
          <p:cNvPr id="6" name="!!pdef"/>
          <p:cNvSpPr/>
          <p:nvPr/>
        </p:nvSpPr>
        <p:spPr>
          <a:xfrm>
            <a:off x="502920" y="3566160"/>
            <a:ext cx="32461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55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 critically assess, test, and improve AI output, treating it as a draft to challenge. Verification is the substantive exercise of disciplinary judgment.</a:t>
            </a:r>
            <a:endParaRPr lang="en-US" sz="1550" dirty="0"/>
          </a:p>
        </p:txBody>
      </p:sp>
      <p:sp>
        <p:nvSpPr>
          <p:cNvPr id="7" name="!!pd0"/>
          <p:cNvSpPr/>
          <p:nvPr/>
        </p:nvSpPr>
        <p:spPr>
          <a:xfrm>
            <a:off x="502920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8" name="!!pd1"/>
          <p:cNvSpPr/>
          <p:nvPr/>
        </p:nvSpPr>
        <p:spPr>
          <a:xfrm>
            <a:off x="850392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9" name="!!pd2"/>
          <p:cNvSpPr/>
          <p:nvPr/>
        </p:nvSpPr>
        <p:spPr>
          <a:xfrm>
            <a:off x="1197864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0" name="!!pd3"/>
          <p:cNvSpPr/>
          <p:nvPr/>
        </p:nvSpPr>
        <p:spPr>
          <a:xfrm>
            <a:off x="1545336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1" name="!!pd4"/>
          <p:cNvSpPr/>
          <p:nvPr/>
        </p:nvSpPr>
        <p:spPr>
          <a:xfrm>
            <a:off x="1892808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2" name="!!pd5"/>
          <p:cNvSpPr/>
          <p:nvPr/>
        </p:nvSpPr>
        <p:spPr>
          <a:xfrm>
            <a:off x="2240280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3" name="!!pdot"/>
          <p:cNvSpPr/>
          <p:nvPr/>
        </p:nvSpPr>
        <p:spPr>
          <a:xfrm>
            <a:off x="1517904" y="6025896"/>
            <a:ext cx="237744" cy="237744"/>
          </a:xfrm>
          <a:prstGeom prst="ellipse">
            <a:avLst/>
          </a:prstGeom>
          <a:solidFill>
            <a:srgbClr val="63D6B2"/>
          </a:solidFill>
          <a:ln w="12700">
            <a:solidFill>
              <a:srgbClr val="63D6B2"/>
            </a:solidFill>
            <a:prstDash val="solid"/>
          </a:ln>
        </p:spPr>
      </p:sp>
      <p:sp>
        <p:nvSpPr>
          <p:cNvPr id="14" name="s22-text-1"/>
          <p:cNvSpPr/>
          <p:nvPr/>
        </p:nvSpPr>
        <p:spPr>
          <a:xfrm>
            <a:off x="4572000" y="5669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FILTER</a:t>
            </a:r>
            <a:endParaRPr lang="en-US" sz="1150" dirty="0"/>
          </a:p>
        </p:txBody>
      </p:sp>
      <p:sp>
        <p:nvSpPr>
          <p:cNvPr id="15" name="!!pq"/>
          <p:cNvSpPr/>
          <p:nvPr/>
        </p:nvSpPr>
        <p:spPr>
          <a:xfrm>
            <a:off x="4572000" y="868680"/>
            <a:ext cx="71323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i="1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Must the student judge AI output against course standards?</a:t>
            </a:r>
            <a:endParaRPr lang="en-US" sz="2700" dirty="0"/>
          </a:p>
        </p:txBody>
      </p:sp>
      <p:sp>
        <p:nvSpPr>
          <p:cNvPr id="16" name="s22-text-2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1100" dirty="0"/>
          </a:p>
        </p:txBody>
      </p:sp>
      <p:sp>
        <p:nvSpPr>
          <p:cNvPr id="17" name="s22-shape-3"/>
          <p:cNvSpPr/>
          <p:nvPr/>
        </p:nvSpPr>
        <p:spPr>
          <a:xfrm>
            <a:off x="4572000" y="2286000"/>
            <a:ext cx="3474720" cy="2880360"/>
          </a:xfrm>
          <a:prstGeom prst="roundRect">
            <a:avLst>
              <a:gd name="adj" fmla="val 2540"/>
            </a:avLst>
          </a:prstGeom>
          <a:solidFill>
            <a:srgbClr val="F6E2DE"/>
          </a:solidFill>
          <a:ln w="9525">
            <a:solidFill>
              <a:srgbClr val="F6E2DE"/>
            </a:solidFill>
            <a:prstDash val="solid"/>
          </a:ln>
        </p:spPr>
      </p:sp>
      <p:sp>
        <p:nvSpPr>
          <p:cNvPr id="18" name="s22-text-4"/>
          <p:cNvSpPr/>
          <p:nvPr/>
        </p:nvSpPr>
        <p:spPr>
          <a:xfrm>
            <a:off x="4800600" y="2468880"/>
            <a:ext cx="3108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BEGINNING LEVEL</a:t>
            </a:r>
            <a:endParaRPr lang="en-US" sz="1150" dirty="0"/>
          </a:p>
        </p:txBody>
      </p:sp>
      <p:sp>
        <p:nvSpPr>
          <p:cNvPr id="19" name="s22-text-5"/>
          <p:cNvSpPr/>
          <p:nvPr/>
        </p:nvSpPr>
        <p:spPr>
          <a:xfrm>
            <a:off x="4800600" y="2834640"/>
            <a:ext cx="3063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i="1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"I checked the AI's facts."</a:t>
            </a:r>
            <a:endParaRPr lang="en-US" sz="1550" dirty="0"/>
          </a:p>
        </p:txBody>
      </p:sp>
      <p:sp>
        <p:nvSpPr>
          <p:cNvPr id="20" name="s22-text-6"/>
          <p:cNvSpPr/>
          <p:nvPr/>
        </p:nvSpPr>
        <p:spPr>
          <a:xfrm>
            <a:off x="4800600" y="3584448"/>
            <a:ext cx="3063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i="1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"Some parts seemed off."</a:t>
            </a:r>
            <a:endParaRPr lang="en-US" sz="1550" dirty="0"/>
          </a:p>
        </p:txBody>
      </p:sp>
      <p:sp>
        <p:nvSpPr>
          <p:cNvPr id="21" name="s22-text-7"/>
          <p:cNvSpPr/>
          <p:nvPr/>
        </p:nvSpPr>
        <p:spPr>
          <a:xfrm>
            <a:off x="4800600" y="4334256"/>
            <a:ext cx="3063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reflection written after the fact</a:t>
            </a:r>
            <a:endParaRPr lang="en-US" sz="1550" dirty="0"/>
          </a:p>
        </p:txBody>
      </p:sp>
      <p:sp>
        <p:nvSpPr>
          <p:cNvPr id="22" name="s22-shape-8"/>
          <p:cNvSpPr/>
          <p:nvPr/>
        </p:nvSpPr>
        <p:spPr>
          <a:xfrm>
            <a:off x="8183880" y="2286000"/>
            <a:ext cx="3474720" cy="2880360"/>
          </a:xfrm>
          <a:prstGeom prst="roundRect">
            <a:avLst>
              <a:gd name="adj" fmla="val 2540"/>
            </a:avLst>
          </a:prstGeom>
          <a:solidFill>
            <a:srgbClr val="E1EEE8"/>
          </a:solidFill>
          <a:ln w="9525">
            <a:solidFill>
              <a:srgbClr val="E1EEE8"/>
            </a:solidFill>
            <a:prstDash val="solid"/>
          </a:ln>
        </p:spPr>
      </p:sp>
      <p:sp>
        <p:nvSpPr>
          <p:cNvPr id="23" name="s22-text-9"/>
          <p:cNvSpPr/>
          <p:nvPr/>
        </p:nvSpPr>
        <p:spPr>
          <a:xfrm>
            <a:off x="8412480" y="2468880"/>
            <a:ext cx="3108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EXEMPLARY LEVEL</a:t>
            </a:r>
            <a:endParaRPr lang="en-US" sz="1150" dirty="0"/>
          </a:p>
        </p:txBody>
      </p:sp>
      <p:sp>
        <p:nvSpPr>
          <p:cNvPr id="24" name="s22-text-10"/>
          <p:cNvSpPr/>
          <p:nvPr/>
        </p:nvSpPr>
        <p:spPr>
          <a:xfrm>
            <a:off x="8412480" y="2834640"/>
            <a:ext cx="3063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Corrects one claim, citing a source by page or section</a:t>
            </a:r>
            <a:endParaRPr lang="en-US" sz="1550" dirty="0"/>
          </a:p>
        </p:txBody>
      </p:sp>
      <p:sp>
        <p:nvSpPr>
          <p:cNvPr id="25" name="s22-text-11"/>
          <p:cNvSpPr/>
          <p:nvPr/>
        </p:nvSpPr>
        <p:spPr>
          <a:xfrm>
            <a:off x="8412480" y="3584448"/>
            <a:ext cx="3063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Names the standard the output violated</a:t>
            </a:r>
            <a:endParaRPr lang="en-US" sz="1550" dirty="0"/>
          </a:p>
        </p:txBody>
      </p:sp>
      <p:sp>
        <p:nvSpPr>
          <p:cNvPr id="26" name="s22-text-12"/>
          <p:cNvSpPr/>
          <p:nvPr/>
        </p:nvSpPr>
        <p:spPr>
          <a:xfrm>
            <a:off x="8412480" y="4334256"/>
            <a:ext cx="3063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Correction submitted with the work</a:t>
            </a:r>
            <a:endParaRPr lang="en-US" sz="1550" dirty="0"/>
          </a:p>
        </p:txBody>
      </p:sp>
      <p:sp>
        <p:nvSpPr>
          <p:cNvPr id="27" name="s22-text-13"/>
          <p:cNvSpPr/>
          <p:nvPr/>
        </p:nvSpPr>
        <p:spPr>
          <a:xfrm>
            <a:off x="4572000" y="5349240"/>
            <a:ext cx="7086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page numbers?  </a:t>
            </a:r>
            <a:pPr indent="0" marL="0">
              <a:buNone/>
            </a:pPr>
            <a:r>
              <a:rPr lang="en-US" sz="15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specific citation sends the student into the text itself, where the grounding lives.</a:t>
            </a:r>
            <a:endParaRPr lang="en-US" sz="1500" dirty="0"/>
          </a:p>
        </p:txBody>
      </p:sp>
      <p:sp>
        <p:nvSpPr>
          <p:cNvPr id="28" name="s22-text-14"/>
          <p:cNvSpPr/>
          <p:nvPr/>
        </p:nvSpPr>
        <p:spPr>
          <a:xfrm>
            <a:off x="4572000" y="6373368"/>
            <a:ext cx="6035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Tai, Ajjawi, Boud, Dawson, &amp; Panadero (2018)</a:t>
            </a:r>
            <a:endParaRPr lang="en-US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ppanel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B1424"/>
          </a:solidFill>
          <a:ln w="9525">
            <a:solidFill>
              <a:srgbClr val="0B1424"/>
            </a:solidFill>
            <a:prstDash val="solid"/>
          </a:ln>
        </p:spPr>
      </p:sp>
      <p:sp>
        <p:nvSpPr>
          <p:cNvPr id="3" name="s23-text-0"/>
          <p:cNvSpPr/>
          <p:nvPr/>
        </p:nvSpPr>
        <p:spPr>
          <a:xfrm>
            <a:off x="502920" y="5486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63D6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PRINCIPLE 5 OF 6</a:t>
            </a:r>
            <a:endParaRPr lang="en-US" sz="1200" dirty="0"/>
          </a:p>
        </p:txBody>
      </p:sp>
      <p:sp>
        <p:nvSpPr>
          <p:cNvPr id="4" name="!!pnum"/>
          <p:cNvSpPr/>
          <p:nvPr/>
        </p:nvSpPr>
        <p:spPr>
          <a:xfrm>
            <a:off x="411480" y="868680"/>
            <a:ext cx="18288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0" dirty="0">
                <a:solidFill>
                  <a:srgbClr val="63D6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1000" dirty="0"/>
          </a:p>
        </p:txBody>
      </p:sp>
      <p:sp>
        <p:nvSpPr>
          <p:cNvPr id="5" name="!!pname"/>
          <p:cNvSpPr/>
          <p:nvPr/>
        </p:nvSpPr>
        <p:spPr>
          <a:xfrm>
            <a:off x="502920" y="2468880"/>
            <a:ext cx="3291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100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Productive Struggle</a:t>
            </a:r>
            <a:endParaRPr lang="en-US" sz="3100" dirty="0"/>
          </a:p>
        </p:txBody>
      </p:sp>
      <p:sp>
        <p:nvSpPr>
          <p:cNvPr id="6" name="!!pdef"/>
          <p:cNvSpPr/>
          <p:nvPr/>
        </p:nvSpPr>
        <p:spPr>
          <a:xfrm>
            <a:off x="502920" y="3566160"/>
            <a:ext cx="32461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55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Preserve the effort that produces durable learning. AI may reduce extraneous difficulty, and the germane difficulty that builds understanding stays.</a:t>
            </a:r>
            <a:endParaRPr lang="en-US" sz="1550" dirty="0"/>
          </a:p>
        </p:txBody>
      </p:sp>
      <p:sp>
        <p:nvSpPr>
          <p:cNvPr id="7" name="!!pd0"/>
          <p:cNvSpPr/>
          <p:nvPr/>
        </p:nvSpPr>
        <p:spPr>
          <a:xfrm>
            <a:off x="502920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8" name="!!pd1"/>
          <p:cNvSpPr/>
          <p:nvPr/>
        </p:nvSpPr>
        <p:spPr>
          <a:xfrm>
            <a:off x="850392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9" name="!!pd2"/>
          <p:cNvSpPr/>
          <p:nvPr/>
        </p:nvSpPr>
        <p:spPr>
          <a:xfrm>
            <a:off x="1197864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0" name="!!pd3"/>
          <p:cNvSpPr/>
          <p:nvPr/>
        </p:nvSpPr>
        <p:spPr>
          <a:xfrm>
            <a:off x="1545336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1" name="!!pd4"/>
          <p:cNvSpPr/>
          <p:nvPr/>
        </p:nvSpPr>
        <p:spPr>
          <a:xfrm>
            <a:off x="1892808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2" name="!!pd5"/>
          <p:cNvSpPr/>
          <p:nvPr/>
        </p:nvSpPr>
        <p:spPr>
          <a:xfrm>
            <a:off x="2240280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3" name="!!pdot"/>
          <p:cNvSpPr/>
          <p:nvPr/>
        </p:nvSpPr>
        <p:spPr>
          <a:xfrm>
            <a:off x="1865376" y="6025896"/>
            <a:ext cx="237744" cy="237744"/>
          </a:xfrm>
          <a:prstGeom prst="ellipse">
            <a:avLst/>
          </a:prstGeom>
          <a:solidFill>
            <a:srgbClr val="63D6B2"/>
          </a:solidFill>
          <a:ln w="12700">
            <a:solidFill>
              <a:srgbClr val="63D6B2"/>
            </a:solidFill>
            <a:prstDash val="solid"/>
          </a:ln>
        </p:spPr>
      </p:sp>
      <p:sp>
        <p:nvSpPr>
          <p:cNvPr id="14" name="s23-text-1"/>
          <p:cNvSpPr/>
          <p:nvPr/>
        </p:nvSpPr>
        <p:spPr>
          <a:xfrm>
            <a:off x="4572000" y="5669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FILTER</a:t>
            </a:r>
            <a:endParaRPr lang="en-US" sz="1150" dirty="0"/>
          </a:p>
        </p:txBody>
      </p:sp>
      <p:sp>
        <p:nvSpPr>
          <p:cNvPr id="15" name="!!pq"/>
          <p:cNvSpPr/>
          <p:nvPr/>
        </p:nvSpPr>
        <p:spPr>
          <a:xfrm>
            <a:off x="4572000" y="868680"/>
            <a:ext cx="71323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i="1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Has AI removed the difficulty that makes learning stick?</a:t>
            </a:r>
            <a:endParaRPr lang="en-US" sz="2700" dirty="0"/>
          </a:p>
        </p:txBody>
      </p:sp>
      <p:sp>
        <p:nvSpPr>
          <p:cNvPr id="16" name="s23-text-2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1100" dirty="0"/>
          </a:p>
        </p:txBody>
      </p:sp>
      <p:sp>
        <p:nvSpPr>
          <p:cNvPr id="17" name="s23-shape-3"/>
          <p:cNvSpPr/>
          <p:nvPr/>
        </p:nvSpPr>
        <p:spPr>
          <a:xfrm>
            <a:off x="4572000" y="2514600"/>
            <a:ext cx="2286000" cy="1737360"/>
          </a:xfrm>
          <a:prstGeom prst="rect">
            <a:avLst/>
          </a:prstGeom>
          <a:solidFill>
            <a:srgbClr val="E4EBF5"/>
          </a:solidFill>
          <a:ln w="15875">
            <a:solidFill>
              <a:srgbClr val="2B4C7C"/>
            </a:solidFill>
            <a:prstDash val="solid"/>
          </a:ln>
        </p:spPr>
      </p:sp>
      <p:sp>
        <p:nvSpPr>
          <p:cNvPr id="18" name="s23-text-4"/>
          <p:cNvSpPr/>
          <p:nvPr/>
        </p:nvSpPr>
        <p:spPr>
          <a:xfrm>
            <a:off x="4736592" y="2670048"/>
            <a:ext cx="2057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EXTRANEOUS LOAD</a:t>
            </a:r>
            <a:endParaRPr lang="en-US" sz="1150" dirty="0"/>
          </a:p>
        </p:txBody>
      </p:sp>
      <p:sp>
        <p:nvSpPr>
          <p:cNvPr id="19" name="s23-text-5"/>
          <p:cNvSpPr/>
          <p:nvPr/>
        </p:nvSpPr>
        <p:spPr>
          <a:xfrm>
            <a:off x="4736592" y="2999232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formatting · mechanics · translation friction</a:t>
            </a:r>
            <a:endParaRPr lang="en-US" sz="1450" dirty="0"/>
          </a:p>
        </p:txBody>
      </p:sp>
      <p:sp>
        <p:nvSpPr>
          <p:cNvPr id="20" name="s23-text-6"/>
          <p:cNvSpPr/>
          <p:nvPr/>
        </p:nvSpPr>
        <p:spPr>
          <a:xfrm>
            <a:off x="4736592" y="374904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may absorb this</a:t>
            </a:r>
            <a:endParaRPr lang="en-US" sz="1500" dirty="0"/>
          </a:p>
        </p:txBody>
      </p:sp>
      <p:sp>
        <p:nvSpPr>
          <p:cNvPr id="21" name="s23-shape-7"/>
          <p:cNvSpPr/>
          <p:nvPr/>
        </p:nvSpPr>
        <p:spPr>
          <a:xfrm>
            <a:off x="6903720" y="2514600"/>
            <a:ext cx="2697480" cy="1737360"/>
          </a:xfrm>
          <a:prstGeom prst="rect">
            <a:avLst/>
          </a:prstGeom>
          <a:solidFill>
            <a:srgbClr val="E1EEE8"/>
          </a:solidFill>
          <a:ln w="15875">
            <a:solidFill>
              <a:srgbClr val="155244"/>
            </a:solidFill>
            <a:prstDash val="solid"/>
          </a:ln>
        </p:spPr>
      </p:sp>
      <p:sp>
        <p:nvSpPr>
          <p:cNvPr id="22" name="s23-text-8"/>
          <p:cNvSpPr/>
          <p:nvPr/>
        </p:nvSpPr>
        <p:spPr>
          <a:xfrm>
            <a:off x="7068312" y="2670048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GERMANE LOAD</a:t>
            </a:r>
            <a:endParaRPr lang="en-US" sz="1150" dirty="0"/>
          </a:p>
        </p:txBody>
      </p:sp>
      <p:sp>
        <p:nvSpPr>
          <p:cNvPr id="23" name="s23-text-9"/>
          <p:cNvSpPr/>
          <p:nvPr/>
        </p:nvSpPr>
        <p:spPr>
          <a:xfrm>
            <a:off x="7068312" y="2999232"/>
            <a:ext cx="2423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reasoning · analysis · synthesis · judgment</a:t>
            </a:r>
            <a:endParaRPr lang="en-US" sz="1450" dirty="0"/>
          </a:p>
        </p:txBody>
      </p:sp>
      <p:sp>
        <p:nvSpPr>
          <p:cNvPr id="24" name="s23-text-10"/>
          <p:cNvSpPr/>
          <p:nvPr/>
        </p:nvSpPr>
        <p:spPr>
          <a:xfrm>
            <a:off x="7068312" y="374904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Stays with the student</a:t>
            </a:r>
            <a:endParaRPr lang="en-US" sz="1500" dirty="0"/>
          </a:p>
        </p:txBody>
      </p:sp>
      <p:sp>
        <p:nvSpPr>
          <p:cNvPr id="25" name="s23-shape-11"/>
          <p:cNvSpPr/>
          <p:nvPr/>
        </p:nvSpPr>
        <p:spPr>
          <a:xfrm>
            <a:off x="9646920" y="2514600"/>
            <a:ext cx="1965960" cy="1737360"/>
          </a:xfrm>
          <a:prstGeom prst="rect">
            <a:avLst/>
          </a:prstGeom>
          <a:solidFill>
            <a:srgbClr val="ECE6DB"/>
          </a:solidFill>
          <a:ln w="15875">
            <a:solidFill>
              <a:srgbClr val="3F4B60"/>
            </a:solidFill>
            <a:prstDash val="solid"/>
          </a:ln>
        </p:spPr>
      </p:sp>
      <p:sp>
        <p:nvSpPr>
          <p:cNvPr id="26" name="s23-text-12"/>
          <p:cNvSpPr/>
          <p:nvPr/>
        </p:nvSpPr>
        <p:spPr>
          <a:xfrm>
            <a:off x="9811512" y="2670048"/>
            <a:ext cx="1737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INTRINSIC LOAD</a:t>
            </a:r>
            <a:endParaRPr lang="en-US" sz="1150" dirty="0"/>
          </a:p>
        </p:txBody>
      </p:sp>
      <p:sp>
        <p:nvSpPr>
          <p:cNvPr id="27" name="s23-text-13"/>
          <p:cNvSpPr/>
          <p:nvPr/>
        </p:nvSpPr>
        <p:spPr>
          <a:xfrm>
            <a:off x="9811512" y="2999232"/>
            <a:ext cx="1691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difficulty of the material itself</a:t>
            </a:r>
            <a:endParaRPr lang="en-US" sz="1450" dirty="0"/>
          </a:p>
        </p:txBody>
      </p:sp>
      <p:sp>
        <p:nvSpPr>
          <p:cNvPr id="28" name="s23-text-14"/>
          <p:cNvSpPr/>
          <p:nvPr/>
        </p:nvSpPr>
        <p:spPr>
          <a:xfrm>
            <a:off x="9811512" y="3749040"/>
            <a:ext cx="1691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by the content</a:t>
            </a:r>
            <a:endParaRPr lang="en-US" sz="1500" dirty="0"/>
          </a:p>
        </p:txBody>
      </p:sp>
      <p:sp>
        <p:nvSpPr>
          <p:cNvPr id="29" name="s23-shape-15"/>
          <p:cNvSpPr/>
          <p:nvPr/>
        </p:nvSpPr>
        <p:spPr>
          <a:xfrm>
            <a:off x="6739128" y="4315968"/>
            <a:ext cx="292608" cy="237744"/>
          </a:xfrm>
          <a:prstGeom prst="triangle">
            <a:avLst/>
          </a:prstGeom>
          <a:solidFill>
            <a:srgbClr val="683F08"/>
          </a:solidFill>
          <a:ln w="12700">
            <a:solidFill>
              <a:srgbClr val="683F08"/>
            </a:solidFill>
            <a:prstDash val="solid"/>
          </a:ln>
        </p:spPr>
      </p:sp>
      <p:sp>
        <p:nvSpPr>
          <p:cNvPr id="30" name="s23-text-16"/>
          <p:cNvSpPr/>
          <p:nvPr/>
        </p:nvSpPr>
        <p:spPr>
          <a:xfrm>
            <a:off x="5669280" y="4590288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DESIGN DECISION: where this line sits</a:t>
            </a:r>
            <a:endParaRPr lang="en-US" sz="1200" dirty="0"/>
          </a:p>
        </p:txBody>
      </p:sp>
      <p:sp>
        <p:nvSpPr>
          <p:cNvPr id="31" name="s23-text-17"/>
          <p:cNvSpPr/>
          <p:nvPr/>
        </p:nvSpPr>
        <p:spPr>
          <a:xfrm>
            <a:off x="4572000" y="5257800"/>
            <a:ext cx="7086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  </a:t>
            </a:r>
            <a:pPr indent="0" marL="0">
              <a:buNone/>
            </a:pPr>
            <a:r>
              <a:rPr lang="en-US" sz="15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Automotive: AI may summarize the service bulletin. The student still works the diagnostic tree on the vehicle.</a:t>
            </a:r>
            <a:endParaRPr lang="en-US" sz="1500" dirty="0"/>
          </a:p>
        </p:txBody>
      </p:sp>
      <p:sp>
        <p:nvSpPr>
          <p:cNvPr id="32" name="s23-text-18"/>
          <p:cNvSpPr/>
          <p:nvPr/>
        </p:nvSpPr>
        <p:spPr>
          <a:xfrm>
            <a:off x="4572000" y="6373368"/>
            <a:ext cx="6035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Bjork &amp; Bjork (2011); Sweller, van Merriënboer, &amp; Paas (1998)</a:t>
            </a:r>
            <a:endParaRPr lang="en-US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ppanel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B1424"/>
          </a:solidFill>
          <a:ln w="9525">
            <a:solidFill>
              <a:srgbClr val="0B1424"/>
            </a:solidFill>
            <a:prstDash val="solid"/>
          </a:ln>
        </p:spPr>
      </p:sp>
      <p:sp>
        <p:nvSpPr>
          <p:cNvPr id="3" name="s24-text-0"/>
          <p:cNvSpPr/>
          <p:nvPr/>
        </p:nvSpPr>
        <p:spPr>
          <a:xfrm>
            <a:off x="502920" y="5486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63D6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PRINCIPLE 6 OF 6</a:t>
            </a:r>
            <a:endParaRPr lang="en-US" sz="1200" dirty="0"/>
          </a:p>
        </p:txBody>
      </p:sp>
      <p:sp>
        <p:nvSpPr>
          <p:cNvPr id="4" name="!!pnum"/>
          <p:cNvSpPr/>
          <p:nvPr/>
        </p:nvSpPr>
        <p:spPr>
          <a:xfrm>
            <a:off x="411480" y="868680"/>
            <a:ext cx="18288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0" dirty="0">
                <a:solidFill>
                  <a:srgbClr val="63D6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1000" dirty="0"/>
          </a:p>
        </p:txBody>
      </p:sp>
      <p:sp>
        <p:nvSpPr>
          <p:cNvPr id="5" name="!!pname"/>
          <p:cNvSpPr/>
          <p:nvPr/>
        </p:nvSpPr>
        <p:spPr>
          <a:xfrm>
            <a:off x="502920" y="2468880"/>
            <a:ext cx="3291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100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Equity and Access</a:t>
            </a:r>
            <a:endParaRPr lang="en-US" sz="3100" dirty="0"/>
          </a:p>
        </p:txBody>
      </p:sp>
      <p:sp>
        <p:nvSpPr>
          <p:cNvPr id="6" name="!!pdef"/>
          <p:cNvSpPr/>
          <p:nvPr/>
        </p:nvSpPr>
        <p:spPr>
          <a:xfrm>
            <a:off x="502920" y="3566160"/>
            <a:ext cx="32461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55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Fair, accessible, and achievable for every student regardless of tool access, digital literacy, language background, or disability. ARAD rejects AI detection as a grading or misconduct tool.</a:t>
            </a:r>
            <a:endParaRPr lang="en-US" sz="1550" dirty="0"/>
          </a:p>
        </p:txBody>
      </p:sp>
      <p:sp>
        <p:nvSpPr>
          <p:cNvPr id="7" name="!!pd0"/>
          <p:cNvSpPr/>
          <p:nvPr/>
        </p:nvSpPr>
        <p:spPr>
          <a:xfrm>
            <a:off x="502920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8" name="!!pd1"/>
          <p:cNvSpPr/>
          <p:nvPr/>
        </p:nvSpPr>
        <p:spPr>
          <a:xfrm>
            <a:off x="850392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9" name="!!pd2"/>
          <p:cNvSpPr/>
          <p:nvPr/>
        </p:nvSpPr>
        <p:spPr>
          <a:xfrm>
            <a:off x="1197864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0" name="!!pd3"/>
          <p:cNvSpPr/>
          <p:nvPr/>
        </p:nvSpPr>
        <p:spPr>
          <a:xfrm>
            <a:off x="1545336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1" name="!!pd4"/>
          <p:cNvSpPr/>
          <p:nvPr/>
        </p:nvSpPr>
        <p:spPr>
          <a:xfrm>
            <a:off x="1892808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2" name="!!pd5"/>
          <p:cNvSpPr/>
          <p:nvPr/>
        </p:nvSpPr>
        <p:spPr>
          <a:xfrm>
            <a:off x="2240280" y="6053328"/>
            <a:ext cx="182880" cy="182880"/>
          </a:xfrm>
          <a:prstGeom prst="ellipse">
            <a:avLst/>
          </a:prstGeom>
          <a:solidFill>
            <a:srgbClr val="2B3C58"/>
          </a:solidFill>
          <a:ln w="12700">
            <a:solidFill>
              <a:srgbClr val="2B3C58"/>
            </a:solidFill>
            <a:prstDash val="solid"/>
          </a:ln>
        </p:spPr>
      </p:sp>
      <p:sp>
        <p:nvSpPr>
          <p:cNvPr id="13" name="!!pdot"/>
          <p:cNvSpPr/>
          <p:nvPr/>
        </p:nvSpPr>
        <p:spPr>
          <a:xfrm>
            <a:off x="2212848" y="6025896"/>
            <a:ext cx="237744" cy="237744"/>
          </a:xfrm>
          <a:prstGeom prst="ellipse">
            <a:avLst/>
          </a:prstGeom>
          <a:solidFill>
            <a:srgbClr val="63D6B2"/>
          </a:solidFill>
          <a:ln w="12700">
            <a:solidFill>
              <a:srgbClr val="63D6B2"/>
            </a:solidFill>
            <a:prstDash val="solid"/>
          </a:ln>
        </p:spPr>
      </p:sp>
      <p:sp>
        <p:nvSpPr>
          <p:cNvPr id="14" name="s24-text-1"/>
          <p:cNvSpPr/>
          <p:nvPr/>
        </p:nvSpPr>
        <p:spPr>
          <a:xfrm>
            <a:off x="4572000" y="5669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FILTER</a:t>
            </a:r>
            <a:endParaRPr lang="en-US" sz="1150" dirty="0"/>
          </a:p>
        </p:txBody>
      </p:sp>
      <p:sp>
        <p:nvSpPr>
          <p:cNvPr id="15" name="!!pq"/>
          <p:cNvSpPr/>
          <p:nvPr/>
        </p:nvSpPr>
        <p:spPr>
          <a:xfrm>
            <a:off x="4572000" y="868680"/>
            <a:ext cx="71323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i="1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Can every student do this fairly, independent of AI detection?</a:t>
            </a:r>
            <a:endParaRPr lang="en-US" sz="2700" dirty="0"/>
          </a:p>
        </p:txBody>
      </p:sp>
      <p:sp>
        <p:nvSpPr>
          <p:cNvPr id="16" name="s24-text-2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</a:t>
            </a:r>
            <a:endParaRPr lang="en-US" sz="1100" dirty="0"/>
          </a:p>
        </p:txBody>
      </p:sp>
      <p:sp>
        <p:nvSpPr>
          <p:cNvPr id="17" name="s24-text-3"/>
          <p:cNvSpPr/>
          <p:nvPr/>
        </p:nvSpPr>
        <p:spPr>
          <a:xfrm>
            <a:off x="4572000" y="2286000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OBLIGATIONS THIS PRINCIPLE CREATES</a:t>
            </a:r>
            <a:endParaRPr lang="en-US" sz="1150" dirty="0"/>
          </a:p>
        </p:txBody>
      </p:sp>
      <p:sp>
        <p:nvSpPr>
          <p:cNvPr id="18" name="s24-shape-4"/>
          <p:cNvSpPr/>
          <p:nvPr/>
        </p:nvSpPr>
        <p:spPr>
          <a:xfrm>
            <a:off x="4572000" y="2633472"/>
            <a:ext cx="347472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9" name="s24-shape-5"/>
          <p:cNvSpPr/>
          <p:nvPr/>
        </p:nvSpPr>
        <p:spPr>
          <a:xfrm>
            <a:off x="4572000" y="2743200"/>
            <a:ext cx="64008" cy="1426464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0" name="s24-text-6"/>
          <p:cNvSpPr/>
          <p:nvPr/>
        </p:nvSpPr>
        <p:spPr>
          <a:xfrm>
            <a:off x="4800600" y="2770632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400" dirty="0"/>
          </a:p>
        </p:txBody>
      </p:sp>
      <p:sp>
        <p:nvSpPr>
          <p:cNvPr id="21" name="s24-text-7"/>
          <p:cNvSpPr/>
          <p:nvPr/>
        </p:nvSpPr>
        <p:spPr>
          <a:xfrm>
            <a:off x="5166360" y="2788920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Provide access, or run the AI work in class</a:t>
            </a:r>
            <a:endParaRPr lang="en-US" sz="1550" dirty="0"/>
          </a:p>
        </p:txBody>
      </p:sp>
      <p:sp>
        <p:nvSpPr>
          <p:cNvPr id="22" name="s24-text-8"/>
          <p:cNvSpPr/>
          <p:nvPr/>
        </p:nvSpPr>
        <p:spPr>
          <a:xfrm>
            <a:off x="5166360" y="347472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 and paid tiers produce different output.</a:t>
            </a:r>
            <a:endParaRPr lang="en-US" sz="1350" dirty="0"/>
          </a:p>
        </p:txBody>
      </p:sp>
      <p:sp>
        <p:nvSpPr>
          <p:cNvPr id="23" name="s24-shape-9"/>
          <p:cNvSpPr/>
          <p:nvPr/>
        </p:nvSpPr>
        <p:spPr>
          <a:xfrm>
            <a:off x="8183880" y="2633472"/>
            <a:ext cx="347472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24" name="s24-shape-10"/>
          <p:cNvSpPr/>
          <p:nvPr/>
        </p:nvSpPr>
        <p:spPr>
          <a:xfrm>
            <a:off x="8183880" y="2743200"/>
            <a:ext cx="64008" cy="1426464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5" name="s24-text-11"/>
          <p:cNvSpPr/>
          <p:nvPr/>
        </p:nvSpPr>
        <p:spPr>
          <a:xfrm>
            <a:off x="8412480" y="2770632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400" dirty="0"/>
          </a:p>
        </p:txBody>
      </p:sp>
      <p:sp>
        <p:nvSpPr>
          <p:cNvPr id="26" name="s24-text-12"/>
          <p:cNvSpPr/>
          <p:nvPr/>
        </p:nvSpPr>
        <p:spPr>
          <a:xfrm>
            <a:off x="8778240" y="2788920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 the tool before you grade its use</a:t>
            </a:r>
            <a:endParaRPr lang="en-US" sz="1550" dirty="0"/>
          </a:p>
        </p:txBody>
      </p:sp>
      <p:sp>
        <p:nvSpPr>
          <p:cNvPr id="27" name="s24-text-13"/>
          <p:cNvSpPr/>
          <p:nvPr/>
        </p:nvSpPr>
        <p:spPr>
          <a:xfrm>
            <a:off x="8778240" y="347472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30 to 45 minute AI literacy primer first.</a:t>
            </a:r>
            <a:endParaRPr lang="en-US" sz="1350" dirty="0"/>
          </a:p>
        </p:txBody>
      </p:sp>
      <p:sp>
        <p:nvSpPr>
          <p:cNvPr id="28" name="s24-shape-14"/>
          <p:cNvSpPr/>
          <p:nvPr/>
        </p:nvSpPr>
        <p:spPr>
          <a:xfrm>
            <a:off x="4572000" y="4416552"/>
            <a:ext cx="347472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29" name="s24-shape-15"/>
          <p:cNvSpPr/>
          <p:nvPr/>
        </p:nvSpPr>
        <p:spPr>
          <a:xfrm>
            <a:off x="4572000" y="4526280"/>
            <a:ext cx="64008" cy="1426464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30" name="s24-text-16"/>
          <p:cNvSpPr/>
          <p:nvPr/>
        </p:nvSpPr>
        <p:spPr>
          <a:xfrm>
            <a:off x="4800600" y="4553712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400" dirty="0"/>
          </a:p>
        </p:txBody>
      </p:sp>
      <p:sp>
        <p:nvSpPr>
          <p:cNvPr id="31" name="s24-text-17"/>
          <p:cNvSpPr/>
          <p:nvPr/>
        </p:nvSpPr>
        <p:spPr>
          <a:xfrm>
            <a:off x="5166360" y="4572000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Offer an opt-out pathway</a:t>
            </a:r>
            <a:endParaRPr lang="en-US" sz="1550" dirty="0"/>
          </a:p>
        </p:txBody>
      </p:sp>
      <p:sp>
        <p:nvSpPr>
          <p:cNvPr id="32" name="s24-text-18"/>
          <p:cNvSpPr/>
          <p:nvPr/>
        </p:nvSpPr>
        <p:spPr>
          <a:xfrm>
            <a:off x="5166360" y="525780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Same grade ceiling, workload, and documentation. In the syllabus before the term.</a:t>
            </a:r>
            <a:endParaRPr lang="en-US" sz="1350" dirty="0"/>
          </a:p>
        </p:txBody>
      </p:sp>
      <p:sp>
        <p:nvSpPr>
          <p:cNvPr id="33" name="s24-shape-19"/>
          <p:cNvSpPr/>
          <p:nvPr/>
        </p:nvSpPr>
        <p:spPr>
          <a:xfrm>
            <a:off x="8183880" y="4416552"/>
            <a:ext cx="347472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34" name="s24-shape-20"/>
          <p:cNvSpPr/>
          <p:nvPr/>
        </p:nvSpPr>
        <p:spPr>
          <a:xfrm>
            <a:off x="8183880" y="4526280"/>
            <a:ext cx="64008" cy="1426464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35" name="s24-text-21"/>
          <p:cNvSpPr/>
          <p:nvPr/>
        </p:nvSpPr>
        <p:spPr>
          <a:xfrm>
            <a:off x="8412480" y="4553712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400" dirty="0"/>
          </a:p>
        </p:txBody>
      </p:sp>
      <p:sp>
        <p:nvSpPr>
          <p:cNvPr id="36" name="s24-text-22"/>
          <p:cNvSpPr/>
          <p:nvPr/>
        </p:nvSpPr>
        <p:spPr>
          <a:xfrm>
            <a:off x="8778240" y="4572000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detection out of grading</a:t>
            </a:r>
            <a:endParaRPr lang="en-US" sz="1550" dirty="0"/>
          </a:p>
        </p:txBody>
      </p:sp>
      <p:sp>
        <p:nvSpPr>
          <p:cNvPr id="37" name="s24-text-23"/>
          <p:cNvSpPr/>
          <p:nvPr/>
        </p:nvSpPr>
        <p:spPr>
          <a:xfrm>
            <a:off x="8778240" y="525780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Detectors are unreliable and biased against non-native English writers (Liang et al., 2023).</a:t>
            </a:r>
            <a:endParaRPr lang="en-US" sz="135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9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n8"/>
          <p:cNvSpPr/>
          <p:nvPr/>
        </p:nvSpPr>
        <p:spPr>
          <a:xfrm>
            <a:off x="457200" y="548640"/>
            <a:ext cx="5669280" cy="5669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0" dirty="0">
                <a:solidFill>
                  <a:srgbClr val="F2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38000" dirty="0"/>
          </a:p>
        </p:txBody>
      </p:sp>
      <p:sp>
        <p:nvSpPr>
          <p:cNvPr id="3" name="s25-text-0"/>
          <p:cNvSpPr/>
          <p:nvPr/>
        </p:nvSpPr>
        <p:spPr>
          <a:xfrm>
            <a:off x="6035040" y="21488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 3</a:t>
            </a:r>
            <a:endParaRPr lang="en-US" sz="1200" dirty="0"/>
          </a:p>
        </p:txBody>
      </p:sp>
      <p:sp>
        <p:nvSpPr>
          <p:cNvPr id="4" name="s25-text-1"/>
          <p:cNvSpPr/>
          <p:nvPr/>
        </p:nvSpPr>
        <p:spPr>
          <a:xfrm>
            <a:off x="6035040" y="2514600"/>
            <a:ext cx="5669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200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Eight dimensions</a:t>
            </a:r>
            <a:endParaRPr lang="en-US" sz="5200" dirty="0"/>
          </a:p>
        </p:txBody>
      </p:sp>
      <p:sp>
        <p:nvSpPr>
          <p:cNvPr id="5" name="s25-text-2"/>
          <p:cNvSpPr/>
          <p:nvPr/>
        </p:nvSpPr>
        <p:spPr>
          <a:xfrm>
            <a:off x="6035040" y="3657600"/>
            <a:ext cx="5394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rubric that scores the student's thinking, built so the top level is hard to fake.</a:t>
            </a:r>
            <a:endParaRPr lang="en-US" sz="2200" dirty="0"/>
          </a:p>
        </p:txBody>
      </p:sp>
      <p:sp>
        <p:nvSpPr>
          <p:cNvPr id="6" name="s25-text-3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7" name="s25-text-4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</a:t>
            </a:r>
            <a:endParaRPr lang="en-US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12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26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EIGHT-DIMENSION RUBRIC</a:t>
            </a:r>
            <a:endParaRPr lang="en-US" sz="1200" dirty="0"/>
          </a:p>
        </p:txBody>
      </p:sp>
      <p:sp>
        <p:nvSpPr>
          <p:cNvPr id="3" name="s26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Eight dimensions. Choose the three or four your goal needs.</a:t>
            </a:r>
            <a:endParaRPr lang="en-US" sz="3200" dirty="0"/>
          </a:p>
        </p:txBody>
      </p:sp>
      <p:sp>
        <p:nvSpPr>
          <p:cNvPr id="4" name="s26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26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</a:t>
            </a:r>
            <a:endParaRPr lang="en-US" sz="1100" dirty="0"/>
          </a:p>
        </p:txBody>
      </p:sp>
      <p:sp>
        <p:nvSpPr>
          <p:cNvPr id="6" name="s26-shape-4"/>
          <p:cNvSpPr/>
          <p:nvPr/>
        </p:nvSpPr>
        <p:spPr>
          <a:xfrm>
            <a:off x="548640" y="1691640"/>
            <a:ext cx="2670048" cy="1810512"/>
          </a:xfrm>
          <a:prstGeom prst="roundRect">
            <a:avLst>
              <a:gd name="adj" fmla="val 4040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7" name="s26-text-5"/>
          <p:cNvSpPr/>
          <p:nvPr/>
        </p:nvSpPr>
        <p:spPr>
          <a:xfrm>
            <a:off x="731520" y="18013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rgbClr val="683F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8" name="s26-text-6"/>
          <p:cNvSpPr/>
          <p:nvPr/>
        </p:nvSpPr>
        <p:spPr>
          <a:xfrm>
            <a:off x="731520" y="2350008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5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Cognitive Agency</a:t>
            </a:r>
            <a:endParaRPr lang="en-US" sz="1850" dirty="0"/>
          </a:p>
        </p:txBody>
      </p:sp>
      <p:sp>
        <p:nvSpPr>
          <p:cNvPr id="9" name="s26-text-7"/>
          <p:cNvSpPr/>
          <p:nvPr/>
        </p:nvSpPr>
        <p:spPr>
          <a:xfrm>
            <a:off x="731520" y="2761488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Does the student own the intellectual work?</a:t>
            </a:r>
            <a:endParaRPr lang="en-US" sz="1400" dirty="0"/>
          </a:p>
        </p:txBody>
      </p:sp>
      <p:sp>
        <p:nvSpPr>
          <p:cNvPr id="10" name="s26-shape-8"/>
          <p:cNvSpPr/>
          <p:nvPr/>
        </p:nvSpPr>
        <p:spPr>
          <a:xfrm>
            <a:off x="3355848" y="1691640"/>
            <a:ext cx="2670048" cy="1810512"/>
          </a:xfrm>
          <a:prstGeom prst="roundRect">
            <a:avLst>
              <a:gd name="adj" fmla="val 4040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1" name="s26-text-9"/>
          <p:cNvSpPr/>
          <p:nvPr/>
        </p:nvSpPr>
        <p:spPr>
          <a:xfrm>
            <a:off x="3538728" y="18013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rgbClr val="683F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12" name="s26-text-10"/>
          <p:cNvSpPr/>
          <p:nvPr/>
        </p:nvSpPr>
        <p:spPr>
          <a:xfrm>
            <a:off x="3538728" y="2350008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5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Evaluative Judgment</a:t>
            </a:r>
            <a:endParaRPr lang="en-US" sz="1850" dirty="0"/>
          </a:p>
        </p:txBody>
      </p:sp>
      <p:sp>
        <p:nvSpPr>
          <p:cNvPr id="13" name="s26-text-11"/>
          <p:cNvSpPr/>
          <p:nvPr/>
        </p:nvSpPr>
        <p:spPr>
          <a:xfrm>
            <a:off x="3538728" y="2761488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they assess AI output against disciplinary standards?</a:t>
            </a:r>
            <a:endParaRPr lang="en-US" sz="1400" dirty="0"/>
          </a:p>
        </p:txBody>
      </p:sp>
      <p:sp>
        <p:nvSpPr>
          <p:cNvPr id="14" name="s26-shape-12"/>
          <p:cNvSpPr/>
          <p:nvPr/>
        </p:nvSpPr>
        <p:spPr>
          <a:xfrm>
            <a:off x="6163056" y="1691640"/>
            <a:ext cx="2670048" cy="1810512"/>
          </a:xfrm>
          <a:prstGeom prst="roundRect">
            <a:avLst>
              <a:gd name="adj" fmla="val 4040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5" name="s26-text-13"/>
          <p:cNvSpPr/>
          <p:nvPr/>
        </p:nvSpPr>
        <p:spPr>
          <a:xfrm>
            <a:off x="6345936" y="18013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rgbClr val="683F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6" name="s26-shape-14"/>
          <p:cNvSpPr/>
          <p:nvPr/>
        </p:nvSpPr>
        <p:spPr>
          <a:xfrm>
            <a:off x="7946136" y="1874520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F5EAD6"/>
          </a:solidFill>
          <a:ln w="9525">
            <a:solidFill>
              <a:srgbClr val="683F08"/>
            </a:solidFill>
            <a:prstDash val="solid"/>
          </a:ln>
        </p:spPr>
      </p:sp>
      <p:sp>
        <p:nvSpPr>
          <p:cNvPr id="17" name="s26-text-15"/>
          <p:cNvSpPr/>
          <p:nvPr/>
        </p:nvSpPr>
        <p:spPr>
          <a:xfrm>
            <a:off x="7946136" y="1874520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NEW</a:t>
            </a:r>
            <a:endParaRPr lang="en-US" sz="1100" dirty="0"/>
          </a:p>
        </p:txBody>
      </p:sp>
      <p:sp>
        <p:nvSpPr>
          <p:cNvPr id="18" name="s26-text-16"/>
          <p:cNvSpPr/>
          <p:nvPr/>
        </p:nvSpPr>
        <p:spPr>
          <a:xfrm>
            <a:off x="6345936" y="2350008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5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Process Evidence</a:t>
            </a:r>
            <a:endParaRPr lang="en-US" sz="1850" dirty="0"/>
          </a:p>
        </p:txBody>
      </p:sp>
      <p:sp>
        <p:nvSpPr>
          <p:cNvPr id="19" name="s26-text-17"/>
          <p:cNvSpPr/>
          <p:nvPr/>
        </p:nvSpPr>
        <p:spPr>
          <a:xfrm>
            <a:off x="6345936" y="2761488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 the thinking visible and documented?</a:t>
            </a:r>
            <a:endParaRPr lang="en-US" sz="1400" dirty="0"/>
          </a:p>
        </p:txBody>
      </p:sp>
      <p:sp>
        <p:nvSpPr>
          <p:cNvPr id="20" name="s26-shape-18"/>
          <p:cNvSpPr/>
          <p:nvPr/>
        </p:nvSpPr>
        <p:spPr>
          <a:xfrm>
            <a:off x="8970264" y="1691640"/>
            <a:ext cx="2670048" cy="1810512"/>
          </a:xfrm>
          <a:prstGeom prst="roundRect">
            <a:avLst>
              <a:gd name="adj" fmla="val 4040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21" name="s26-text-19"/>
          <p:cNvSpPr/>
          <p:nvPr/>
        </p:nvSpPr>
        <p:spPr>
          <a:xfrm>
            <a:off x="9153144" y="18013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rgbClr val="683F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000" dirty="0"/>
          </a:p>
        </p:txBody>
      </p:sp>
      <p:sp>
        <p:nvSpPr>
          <p:cNvPr id="22" name="s26-shape-20"/>
          <p:cNvSpPr/>
          <p:nvPr/>
        </p:nvSpPr>
        <p:spPr>
          <a:xfrm>
            <a:off x="10753344" y="1874520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F5EAD6"/>
          </a:solidFill>
          <a:ln w="9525">
            <a:solidFill>
              <a:srgbClr val="683F08"/>
            </a:solidFill>
            <a:prstDash val="solid"/>
          </a:ln>
        </p:spPr>
      </p:sp>
      <p:sp>
        <p:nvSpPr>
          <p:cNvPr id="23" name="s26-text-21"/>
          <p:cNvSpPr/>
          <p:nvPr/>
        </p:nvSpPr>
        <p:spPr>
          <a:xfrm>
            <a:off x="10753344" y="1874520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NEW</a:t>
            </a:r>
            <a:endParaRPr lang="en-US" sz="1100" dirty="0"/>
          </a:p>
        </p:txBody>
      </p:sp>
      <p:sp>
        <p:nvSpPr>
          <p:cNvPr id="24" name="s26-text-22"/>
          <p:cNvSpPr/>
          <p:nvPr/>
        </p:nvSpPr>
        <p:spPr>
          <a:xfrm>
            <a:off x="9153144" y="2350008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5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Metacognitive Depth</a:t>
            </a:r>
            <a:endParaRPr lang="en-US" sz="1850" dirty="0"/>
          </a:p>
        </p:txBody>
      </p:sp>
      <p:sp>
        <p:nvSpPr>
          <p:cNvPr id="25" name="s26-text-23"/>
          <p:cNvSpPr/>
          <p:nvPr/>
        </p:nvSpPr>
        <p:spPr>
          <a:xfrm>
            <a:off x="9153144" y="2761488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they show awareness of their own thinking?</a:t>
            </a:r>
            <a:endParaRPr lang="en-US" sz="1400" dirty="0"/>
          </a:p>
        </p:txBody>
      </p:sp>
      <p:sp>
        <p:nvSpPr>
          <p:cNvPr id="26" name="s26-shape-24"/>
          <p:cNvSpPr/>
          <p:nvPr/>
        </p:nvSpPr>
        <p:spPr>
          <a:xfrm>
            <a:off x="548640" y="3657600"/>
            <a:ext cx="2670048" cy="1810512"/>
          </a:xfrm>
          <a:prstGeom prst="roundRect">
            <a:avLst>
              <a:gd name="adj" fmla="val 4040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27" name="s26-text-25"/>
          <p:cNvSpPr/>
          <p:nvPr/>
        </p:nvSpPr>
        <p:spPr>
          <a:xfrm>
            <a:off x="731520" y="37673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rgbClr val="683F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3000" dirty="0"/>
          </a:p>
        </p:txBody>
      </p:sp>
      <p:sp>
        <p:nvSpPr>
          <p:cNvPr id="28" name="s26-shape-26"/>
          <p:cNvSpPr/>
          <p:nvPr/>
        </p:nvSpPr>
        <p:spPr>
          <a:xfrm>
            <a:off x="2331720" y="3840480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F5EAD6"/>
          </a:solidFill>
          <a:ln w="9525">
            <a:solidFill>
              <a:srgbClr val="683F08"/>
            </a:solidFill>
            <a:prstDash val="solid"/>
          </a:ln>
        </p:spPr>
      </p:sp>
      <p:sp>
        <p:nvSpPr>
          <p:cNvPr id="29" name="s26-text-27"/>
          <p:cNvSpPr/>
          <p:nvPr/>
        </p:nvSpPr>
        <p:spPr>
          <a:xfrm>
            <a:off x="2331720" y="3840480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20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NEW</a:t>
            </a:r>
            <a:endParaRPr lang="en-US" sz="1100" dirty="0"/>
          </a:p>
        </p:txBody>
      </p:sp>
      <p:sp>
        <p:nvSpPr>
          <p:cNvPr id="30" name="s26-text-28"/>
          <p:cNvSpPr/>
          <p:nvPr/>
        </p:nvSpPr>
        <p:spPr>
          <a:xfrm>
            <a:off x="731520" y="4315968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5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Prompt Quality</a:t>
            </a:r>
            <a:endParaRPr lang="en-US" sz="1850" dirty="0"/>
          </a:p>
        </p:txBody>
      </p:sp>
      <p:sp>
        <p:nvSpPr>
          <p:cNvPr id="31" name="s26-text-29"/>
          <p:cNvSpPr/>
          <p:nvPr/>
        </p:nvSpPr>
        <p:spPr>
          <a:xfrm>
            <a:off x="731520" y="4727448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well do they direct the AI?</a:t>
            </a:r>
            <a:endParaRPr lang="en-US" sz="1400" dirty="0"/>
          </a:p>
        </p:txBody>
      </p:sp>
      <p:sp>
        <p:nvSpPr>
          <p:cNvPr id="32" name="s26-shape-30"/>
          <p:cNvSpPr/>
          <p:nvPr/>
        </p:nvSpPr>
        <p:spPr>
          <a:xfrm>
            <a:off x="3355848" y="3657600"/>
            <a:ext cx="2670048" cy="1810512"/>
          </a:xfrm>
          <a:prstGeom prst="roundRect">
            <a:avLst>
              <a:gd name="adj" fmla="val 4040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33" name="s26-text-31"/>
          <p:cNvSpPr/>
          <p:nvPr/>
        </p:nvSpPr>
        <p:spPr>
          <a:xfrm>
            <a:off x="3538728" y="37673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rgbClr val="683F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3000" dirty="0"/>
          </a:p>
        </p:txBody>
      </p:sp>
      <p:sp>
        <p:nvSpPr>
          <p:cNvPr id="34" name="s26-text-32"/>
          <p:cNvSpPr/>
          <p:nvPr/>
        </p:nvSpPr>
        <p:spPr>
          <a:xfrm>
            <a:off x="3538728" y="4315968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5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Verification Quality</a:t>
            </a:r>
            <a:endParaRPr lang="en-US" sz="1850" dirty="0"/>
          </a:p>
        </p:txBody>
      </p:sp>
      <p:sp>
        <p:nvSpPr>
          <p:cNvPr id="35" name="s26-text-33"/>
          <p:cNvSpPr/>
          <p:nvPr/>
        </p:nvSpPr>
        <p:spPr>
          <a:xfrm>
            <a:off x="3538728" y="4727448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Did they test, challenge, and improve the output?</a:t>
            </a:r>
            <a:endParaRPr lang="en-US" sz="1400" dirty="0"/>
          </a:p>
        </p:txBody>
      </p:sp>
      <p:sp>
        <p:nvSpPr>
          <p:cNvPr id="36" name="s26-shape-34"/>
          <p:cNvSpPr/>
          <p:nvPr/>
        </p:nvSpPr>
        <p:spPr>
          <a:xfrm>
            <a:off x="6163056" y="3657600"/>
            <a:ext cx="2670048" cy="1810512"/>
          </a:xfrm>
          <a:prstGeom prst="roundRect">
            <a:avLst>
              <a:gd name="adj" fmla="val 4040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37" name="s26-text-35"/>
          <p:cNvSpPr/>
          <p:nvPr/>
        </p:nvSpPr>
        <p:spPr>
          <a:xfrm>
            <a:off x="6345936" y="37673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rgbClr val="683F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3000" dirty="0"/>
          </a:p>
        </p:txBody>
      </p:sp>
      <p:sp>
        <p:nvSpPr>
          <p:cNvPr id="38" name="s26-text-36"/>
          <p:cNvSpPr/>
          <p:nvPr/>
        </p:nvSpPr>
        <p:spPr>
          <a:xfrm>
            <a:off x="6345936" y="4315968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5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Disciplinary Judgment</a:t>
            </a:r>
            <a:endParaRPr lang="en-US" sz="1850" dirty="0"/>
          </a:p>
        </p:txBody>
      </p:sp>
      <p:sp>
        <p:nvSpPr>
          <p:cNvPr id="39" name="s26-text-37"/>
          <p:cNvSpPr/>
          <p:nvPr/>
        </p:nvSpPr>
        <p:spPr>
          <a:xfrm>
            <a:off x="6345936" y="4727448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they apply course knowledge and standards?</a:t>
            </a:r>
            <a:endParaRPr lang="en-US" sz="1400" dirty="0"/>
          </a:p>
        </p:txBody>
      </p:sp>
      <p:sp>
        <p:nvSpPr>
          <p:cNvPr id="40" name="s26-shape-38"/>
          <p:cNvSpPr/>
          <p:nvPr/>
        </p:nvSpPr>
        <p:spPr>
          <a:xfrm>
            <a:off x="8970264" y="3657600"/>
            <a:ext cx="2670048" cy="1810512"/>
          </a:xfrm>
          <a:prstGeom prst="roundRect">
            <a:avLst>
              <a:gd name="adj" fmla="val 4040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41" name="s26-text-39"/>
          <p:cNvSpPr/>
          <p:nvPr/>
        </p:nvSpPr>
        <p:spPr>
          <a:xfrm>
            <a:off x="9153144" y="37673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rgbClr val="683F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3000" dirty="0"/>
          </a:p>
        </p:txBody>
      </p:sp>
      <p:sp>
        <p:nvSpPr>
          <p:cNvPr id="42" name="s26-text-40"/>
          <p:cNvSpPr/>
          <p:nvPr/>
        </p:nvSpPr>
        <p:spPr>
          <a:xfrm>
            <a:off x="9153144" y="4315968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5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Transfer</a:t>
            </a:r>
            <a:endParaRPr lang="en-US" sz="1850" dirty="0"/>
          </a:p>
        </p:txBody>
      </p:sp>
      <p:sp>
        <p:nvSpPr>
          <p:cNvPr id="43" name="s26-text-41"/>
          <p:cNvSpPr/>
          <p:nvPr/>
        </p:nvSpPr>
        <p:spPr>
          <a:xfrm>
            <a:off x="9153144" y="4727448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they perform independently in a new context?</a:t>
            </a:r>
            <a:endParaRPr lang="en-US" sz="1400" dirty="0"/>
          </a:p>
        </p:txBody>
      </p:sp>
      <p:sp>
        <p:nvSpPr>
          <p:cNvPr id="44" name="s26-shape-42"/>
          <p:cNvSpPr/>
          <p:nvPr/>
        </p:nvSpPr>
        <p:spPr>
          <a:xfrm>
            <a:off x="548640" y="5715000"/>
            <a:ext cx="11109960" cy="548640"/>
          </a:xfrm>
          <a:prstGeom prst="roundRect">
            <a:avLst>
              <a:gd name="adj" fmla="val 13333"/>
            </a:avLst>
          </a:prstGeom>
          <a:solidFill>
            <a:srgbClr val="0B1424"/>
          </a:solidFill>
          <a:ln w="9525">
            <a:solidFill>
              <a:srgbClr val="0B1424"/>
            </a:solidFill>
            <a:prstDash val="solid"/>
          </a:ln>
        </p:spPr>
      </p:sp>
      <p:sp>
        <p:nvSpPr>
          <p:cNvPr id="45" name="s26-text-43"/>
          <p:cNvSpPr/>
          <p:nvPr/>
        </p:nvSpPr>
        <p:spPr>
          <a:xfrm>
            <a:off x="822960" y="571500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Levels  </a:t>
            </a:r>
            <a:pPr indent="0" marL="0">
              <a:buNone/>
            </a:pPr>
            <a:r>
              <a:rPr lang="en-US" sz="1500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Beginning  →  Developing  →  Proficient  →  Exemplary</a:t>
            </a:r>
            <a:pPr indent="0" marL="0">
              <a:buNone/>
            </a:pPr>
            <a:r>
              <a:rPr lang="en-US" sz="15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    Exemplary always demands evidence that is hard to fake.</a:t>
            </a:r>
            <a:endParaRPr lang="en-US" sz="15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27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RUBRIC APPLIED TO A DESIGN</a:t>
            </a:r>
            <a:endParaRPr lang="en-US" sz="1200" dirty="0"/>
          </a:p>
        </p:txBody>
      </p:sp>
      <p:sp>
        <p:nvSpPr>
          <p:cNvPr id="3" name="s27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Scoring a familiar assignment before students see it</a:t>
            </a:r>
            <a:endParaRPr lang="en-US" sz="3200" dirty="0"/>
          </a:p>
        </p:txBody>
      </p:sp>
      <p:sp>
        <p:nvSpPr>
          <p:cNvPr id="4" name="s27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27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27</a:t>
            </a:r>
            <a:endParaRPr lang="en-US" sz="1100" dirty="0"/>
          </a:p>
        </p:txBody>
      </p:sp>
      <p:sp>
        <p:nvSpPr>
          <p:cNvPr id="6" name="s27-shape-4"/>
          <p:cNvSpPr/>
          <p:nvPr/>
        </p:nvSpPr>
        <p:spPr>
          <a:xfrm>
            <a:off x="548640" y="1645920"/>
            <a:ext cx="11109960" cy="713232"/>
          </a:xfrm>
          <a:prstGeom prst="roundRect">
            <a:avLst>
              <a:gd name="adj" fmla="val 10256"/>
            </a:avLst>
          </a:prstGeom>
          <a:solidFill>
            <a:srgbClr val="ECE6DB"/>
          </a:solidFill>
          <a:ln w="9525">
            <a:solidFill>
              <a:srgbClr val="ECE6DB"/>
            </a:solidFill>
            <a:prstDash val="solid"/>
          </a:ln>
        </p:spPr>
      </p:sp>
      <p:sp>
        <p:nvSpPr>
          <p:cNvPr id="7" name="s27-text-5"/>
          <p:cNvSpPr/>
          <p:nvPr/>
        </p:nvSpPr>
        <p:spPr>
          <a:xfrm>
            <a:off x="822960" y="1645920"/>
            <a:ext cx="10698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"Write a 1,200-word research paper about a course-related topic using five scholarly sources."</a:t>
            </a:r>
            <a:endParaRPr lang="en-US" sz="2000" dirty="0"/>
          </a:p>
        </p:txBody>
      </p:sp>
      <p:sp>
        <p:nvSpPr>
          <p:cNvPr id="8" name="s27-text-6"/>
          <p:cNvSpPr/>
          <p:nvPr/>
        </p:nvSpPr>
        <p:spPr>
          <a:xfrm>
            <a:off x="54864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Cognitive Agency</a:t>
            </a:r>
            <a:endParaRPr lang="en-US" sz="1600" dirty="0"/>
          </a:p>
        </p:txBody>
      </p:sp>
      <p:sp>
        <p:nvSpPr>
          <p:cNvPr id="9" name="s27-shape-7"/>
          <p:cNvSpPr/>
          <p:nvPr/>
        </p:nvSpPr>
        <p:spPr>
          <a:xfrm>
            <a:off x="2971800" y="2679192"/>
            <a:ext cx="365760" cy="3657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0C2"/>
            </a:solidFill>
            <a:prstDash val="solid"/>
          </a:ln>
        </p:spPr>
      </p:sp>
      <p:sp>
        <p:nvSpPr>
          <p:cNvPr id="10" name="s27-text-8"/>
          <p:cNvSpPr/>
          <p:nvPr/>
        </p:nvSpPr>
        <p:spPr>
          <a:xfrm>
            <a:off x="2971800" y="26791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</a:t>
            </a:r>
            <a:endParaRPr lang="en-US" sz="1100" dirty="0"/>
          </a:p>
        </p:txBody>
      </p:sp>
      <p:sp>
        <p:nvSpPr>
          <p:cNvPr id="11" name="s27-shape-9"/>
          <p:cNvSpPr/>
          <p:nvPr/>
        </p:nvSpPr>
        <p:spPr>
          <a:xfrm>
            <a:off x="3429000" y="2679192"/>
            <a:ext cx="365760" cy="365760"/>
          </a:xfrm>
          <a:prstGeom prst="ellipse">
            <a:avLst/>
          </a:prstGeom>
          <a:solidFill>
            <a:srgbClr val="8A2525"/>
          </a:solidFill>
          <a:ln w="12700">
            <a:solidFill>
              <a:srgbClr val="8A2525"/>
            </a:solidFill>
            <a:prstDash val="solid"/>
          </a:ln>
        </p:spPr>
      </p:sp>
      <p:sp>
        <p:nvSpPr>
          <p:cNvPr id="12" name="s27-text-10"/>
          <p:cNvSpPr/>
          <p:nvPr/>
        </p:nvSpPr>
        <p:spPr>
          <a:xfrm>
            <a:off x="3429000" y="26791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</a:t>
            </a:r>
            <a:endParaRPr lang="en-US" sz="1100" dirty="0"/>
          </a:p>
        </p:txBody>
      </p:sp>
      <p:sp>
        <p:nvSpPr>
          <p:cNvPr id="13" name="s27-shape-11"/>
          <p:cNvSpPr/>
          <p:nvPr/>
        </p:nvSpPr>
        <p:spPr>
          <a:xfrm>
            <a:off x="3886200" y="2679192"/>
            <a:ext cx="365760" cy="3657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0C2"/>
            </a:solidFill>
            <a:prstDash val="solid"/>
          </a:ln>
        </p:spPr>
      </p:sp>
      <p:sp>
        <p:nvSpPr>
          <p:cNvPr id="14" name="s27-text-12"/>
          <p:cNvSpPr/>
          <p:nvPr/>
        </p:nvSpPr>
        <p:spPr>
          <a:xfrm>
            <a:off x="3886200" y="26791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</a:t>
            </a:r>
            <a:endParaRPr lang="en-US" sz="1100" dirty="0"/>
          </a:p>
        </p:txBody>
      </p:sp>
      <p:sp>
        <p:nvSpPr>
          <p:cNvPr id="15" name="s27-shape-13"/>
          <p:cNvSpPr/>
          <p:nvPr/>
        </p:nvSpPr>
        <p:spPr>
          <a:xfrm>
            <a:off x="4343400" y="2679192"/>
            <a:ext cx="365760" cy="3657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0C2"/>
            </a:solidFill>
            <a:prstDash val="solid"/>
          </a:ln>
        </p:spPr>
      </p:sp>
      <p:sp>
        <p:nvSpPr>
          <p:cNvPr id="16" name="s27-text-14"/>
          <p:cNvSpPr/>
          <p:nvPr/>
        </p:nvSpPr>
        <p:spPr>
          <a:xfrm>
            <a:off x="4343400" y="26791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</a:t>
            </a:r>
            <a:endParaRPr lang="en-US" sz="1100" dirty="0"/>
          </a:p>
        </p:txBody>
      </p:sp>
      <p:sp>
        <p:nvSpPr>
          <p:cNvPr id="17" name="s27-text-15"/>
          <p:cNvSpPr/>
          <p:nvPr/>
        </p:nvSpPr>
        <p:spPr>
          <a:xfrm>
            <a:off x="4846320" y="260604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Developing</a:t>
            </a:r>
            <a:endParaRPr lang="en-US" sz="1400" dirty="0"/>
          </a:p>
        </p:txBody>
      </p:sp>
      <p:sp>
        <p:nvSpPr>
          <p:cNvPr id="18" name="s27-text-16"/>
          <p:cNvSpPr/>
          <p:nvPr/>
        </p:nvSpPr>
        <p:spPr>
          <a:xfrm>
            <a:off x="603504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Topic is the student's; who decided what stays invisible</a:t>
            </a:r>
            <a:endParaRPr lang="en-US" sz="1350" dirty="0"/>
          </a:p>
        </p:txBody>
      </p:sp>
      <p:sp>
        <p:nvSpPr>
          <p:cNvPr id="19" name="s27-shape-17"/>
          <p:cNvSpPr/>
          <p:nvPr/>
        </p:nvSpPr>
        <p:spPr>
          <a:xfrm>
            <a:off x="548640" y="3154680"/>
            <a:ext cx="8001000" cy="0"/>
          </a:xfrm>
          <a:prstGeom prst="line">
            <a:avLst/>
          </a:prstGeom>
          <a:noFill/>
          <a:ln w="9525">
            <a:solidFill>
              <a:srgbClr val="D9D0C2"/>
            </a:solidFill>
            <a:prstDash val="solid"/>
          </a:ln>
        </p:spPr>
      </p:sp>
      <p:sp>
        <p:nvSpPr>
          <p:cNvPr id="20" name="s27-text-18"/>
          <p:cNvSpPr/>
          <p:nvPr/>
        </p:nvSpPr>
        <p:spPr>
          <a:xfrm>
            <a:off x="548640" y="3209544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Evaluative Judgment</a:t>
            </a:r>
            <a:endParaRPr lang="en-US" sz="1600" dirty="0"/>
          </a:p>
        </p:txBody>
      </p:sp>
      <p:sp>
        <p:nvSpPr>
          <p:cNvPr id="21" name="s27-shape-19"/>
          <p:cNvSpPr/>
          <p:nvPr/>
        </p:nvSpPr>
        <p:spPr>
          <a:xfrm>
            <a:off x="2971800" y="3282696"/>
            <a:ext cx="365760" cy="365760"/>
          </a:xfrm>
          <a:prstGeom prst="ellipse">
            <a:avLst/>
          </a:prstGeom>
          <a:solidFill>
            <a:srgbClr val="8A2525"/>
          </a:solidFill>
          <a:ln w="12700">
            <a:solidFill>
              <a:srgbClr val="8A2525"/>
            </a:solidFill>
            <a:prstDash val="solid"/>
          </a:ln>
        </p:spPr>
      </p:sp>
      <p:sp>
        <p:nvSpPr>
          <p:cNvPr id="22" name="s27-text-20"/>
          <p:cNvSpPr/>
          <p:nvPr/>
        </p:nvSpPr>
        <p:spPr>
          <a:xfrm>
            <a:off x="2971800" y="32826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</a:t>
            </a:r>
            <a:endParaRPr lang="en-US" sz="1100" dirty="0"/>
          </a:p>
        </p:txBody>
      </p:sp>
      <p:sp>
        <p:nvSpPr>
          <p:cNvPr id="23" name="s27-shape-21"/>
          <p:cNvSpPr/>
          <p:nvPr/>
        </p:nvSpPr>
        <p:spPr>
          <a:xfrm>
            <a:off x="3429000" y="3282696"/>
            <a:ext cx="365760" cy="3657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0C2"/>
            </a:solidFill>
            <a:prstDash val="solid"/>
          </a:ln>
        </p:spPr>
      </p:sp>
      <p:sp>
        <p:nvSpPr>
          <p:cNvPr id="24" name="s27-text-22"/>
          <p:cNvSpPr/>
          <p:nvPr/>
        </p:nvSpPr>
        <p:spPr>
          <a:xfrm>
            <a:off x="3429000" y="32826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</a:t>
            </a:r>
            <a:endParaRPr lang="en-US" sz="1100" dirty="0"/>
          </a:p>
        </p:txBody>
      </p:sp>
      <p:sp>
        <p:nvSpPr>
          <p:cNvPr id="25" name="s27-shape-23"/>
          <p:cNvSpPr/>
          <p:nvPr/>
        </p:nvSpPr>
        <p:spPr>
          <a:xfrm>
            <a:off x="3886200" y="3282696"/>
            <a:ext cx="365760" cy="3657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0C2"/>
            </a:solidFill>
            <a:prstDash val="solid"/>
          </a:ln>
        </p:spPr>
      </p:sp>
      <p:sp>
        <p:nvSpPr>
          <p:cNvPr id="26" name="s27-text-24"/>
          <p:cNvSpPr/>
          <p:nvPr/>
        </p:nvSpPr>
        <p:spPr>
          <a:xfrm>
            <a:off x="3886200" y="32826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</a:t>
            </a:r>
            <a:endParaRPr lang="en-US" sz="1100" dirty="0"/>
          </a:p>
        </p:txBody>
      </p:sp>
      <p:sp>
        <p:nvSpPr>
          <p:cNvPr id="27" name="s27-shape-25"/>
          <p:cNvSpPr/>
          <p:nvPr/>
        </p:nvSpPr>
        <p:spPr>
          <a:xfrm>
            <a:off x="4343400" y="3282696"/>
            <a:ext cx="365760" cy="3657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0C2"/>
            </a:solidFill>
            <a:prstDash val="solid"/>
          </a:ln>
        </p:spPr>
      </p:sp>
      <p:sp>
        <p:nvSpPr>
          <p:cNvPr id="28" name="s27-text-26"/>
          <p:cNvSpPr/>
          <p:nvPr/>
        </p:nvSpPr>
        <p:spPr>
          <a:xfrm>
            <a:off x="4343400" y="32826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</a:t>
            </a:r>
            <a:endParaRPr lang="en-US" sz="1100" dirty="0"/>
          </a:p>
        </p:txBody>
      </p:sp>
      <p:sp>
        <p:nvSpPr>
          <p:cNvPr id="29" name="s27-text-27"/>
          <p:cNvSpPr/>
          <p:nvPr/>
        </p:nvSpPr>
        <p:spPr>
          <a:xfrm>
            <a:off x="4846320" y="3209544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Beginning</a:t>
            </a:r>
            <a:endParaRPr lang="en-US" sz="1400" dirty="0"/>
          </a:p>
        </p:txBody>
      </p:sp>
      <p:sp>
        <p:nvSpPr>
          <p:cNvPr id="30" name="s27-text-28"/>
          <p:cNvSpPr/>
          <p:nvPr/>
        </p:nvSpPr>
        <p:spPr>
          <a:xfrm>
            <a:off x="6035040" y="3209544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task omits claim testing</a:t>
            </a:r>
            <a:endParaRPr lang="en-US" sz="1350" dirty="0"/>
          </a:p>
        </p:txBody>
      </p:sp>
      <p:sp>
        <p:nvSpPr>
          <p:cNvPr id="31" name="s27-shape-29"/>
          <p:cNvSpPr/>
          <p:nvPr/>
        </p:nvSpPr>
        <p:spPr>
          <a:xfrm>
            <a:off x="548640" y="3758184"/>
            <a:ext cx="8001000" cy="0"/>
          </a:xfrm>
          <a:prstGeom prst="line">
            <a:avLst/>
          </a:prstGeom>
          <a:noFill/>
          <a:ln w="9525">
            <a:solidFill>
              <a:srgbClr val="D9D0C2"/>
            </a:solidFill>
            <a:prstDash val="solid"/>
          </a:ln>
        </p:spPr>
      </p:sp>
      <p:sp>
        <p:nvSpPr>
          <p:cNvPr id="32" name="s27-text-30"/>
          <p:cNvSpPr/>
          <p:nvPr/>
        </p:nvSpPr>
        <p:spPr>
          <a:xfrm>
            <a:off x="548640" y="381304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Process Evidence</a:t>
            </a:r>
            <a:endParaRPr lang="en-US" sz="1600" dirty="0"/>
          </a:p>
        </p:txBody>
      </p:sp>
      <p:sp>
        <p:nvSpPr>
          <p:cNvPr id="33" name="s27-shape-31"/>
          <p:cNvSpPr/>
          <p:nvPr/>
        </p:nvSpPr>
        <p:spPr>
          <a:xfrm>
            <a:off x="2971800" y="3886200"/>
            <a:ext cx="365760" cy="365760"/>
          </a:xfrm>
          <a:prstGeom prst="ellipse">
            <a:avLst/>
          </a:prstGeom>
          <a:solidFill>
            <a:srgbClr val="8A2525"/>
          </a:solidFill>
          <a:ln w="12700">
            <a:solidFill>
              <a:srgbClr val="8A2525"/>
            </a:solidFill>
            <a:prstDash val="solid"/>
          </a:ln>
        </p:spPr>
      </p:sp>
      <p:sp>
        <p:nvSpPr>
          <p:cNvPr id="34" name="s27-text-32"/>
          <p:cNvSpPr/>
          <p:nvPr/>
        </p:nvSpPr>
        <p:spPr>
          <a:xfrm>
            <a:off x="2971800" y="3886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</a:t>
            </a:r>
            <a:endParaRPr lang="en-US" sz="1100" dirty="0"/>
          </a:p>
        </p:txBody>
      </p:sp>
      <p:sp>
        <p:nvSpPr>
          <p:cNvPr id="35" name="s27-shape-33"/>
          <p:cNvSpPr/>
          <p:nvPr/>
        </p:nvSpPr>
        <p:spPr>
          <a:xfrm>
            <a:off x="3429000" y="3886200"/>
            <a:ext cx="365760" cy="3657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0C2"/>
            </a:solidFill>
            <a:prstDash val="solid"/>
          </a:ln>
        </p:spPr>
      </p:sp>
      <p:sp>
        <p:nvSpPr>
          <p:cNvPr id="36" name="s27-text-34"/>
          <p:cNvSpPr/>
          <p:nvPr/>
        </p:nvSpPr>
        <p:spPr>
          <a:xfrm>
            <a:off x="3429000" y="3886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</a:t>
            </a:r>
            <a:endParaRPr lang="en-US" sz="1100" dirty="0"/>
          </a:p>
        </p:txBody>
      </p:sp>
      <p:sp>
        <p:nvSpPr>
          <p:cNvPr id="37" name="s27-shape-35"/>
          <p:cNvSpPr/>
          <p:nvPr/>
        </p:nvSpPr>
        <p:spPr>
          <a:xfrm>
            <a:off x="3886200" y="3886200"/>
            <a:ext cx="365760" cy="3657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0C2"/>
            </a:solidFill>
            <a:prstDash val="solid"/>
          </a:ln>
        </p:spPr>
      </p:sp>
      <p:sp>
        <p:nvSpPr>
          <p:cNvPr id="38" name="s27-text-36"/>
          <p:cNvSpPr/>
          <p:nvPr/>
        </p:nvSpPr>
        <p:spPr>
          <a:xfrm>
            <a:off x="3886200" y="3886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</a:t>
            </a:r>
            <a:endParaRPr lang="en-US" sz="1100" dirty="0"/>
          </a:p>
        </p:txBody>
      </p:sp>
      <p:sp>
        <p:nvSpPr>
          <p:cNvPr id="39" name="s27-shape-37"/>
          <p:cNvSpPr/>
          <p:nvPr/>
        </p:nvSpPr>
        <p:spPr>
          <a:xfrm>
            <a:off x="4343400" y="3886200"/>
            <a:ext cx="365760" cy="3657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0C2"/>
            </a:solidFill>
            <a:prstDash val="solid"/>
          </a:ln>
        </p:spPr>
      </p:sp>
      <p:sp>
        <p:nvSpPr>
          <p:cNvPr id="40" name="s27-text-38"/>
          <p:cNvSpPr/>
          <p:nvPr/>
        </p:nvSpPr>
        <p:spPr>
          <a:xfrm>
            <a:off x="4343400" y="38862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</a:t>
            </a:r>
            <a:endParaRPr lang="en-US" sz="1100" dirty="0"/>
          </a:p>
        </p:txBody>
      </p:sp>
      <p:sp>
        <p:nvSpPr>
          <p:cNvPr id="41" name="s27-text-39"/>
          <p:cNvSpPr/>
          <p:nvPr/>
        </p:nvSpPr>
        <p:spPr>
          <a:xfrm>
            <a:off x="4846320" y="3813048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Beginning</a:t>
            </a:r>
            <a:endParaRPr lang="en-US" sz="1400" dirty="0"/>
          </a:p>
        </p:txBody>
      </p:sp>
      <p:sp>
        <p:nvSpPr>
          <p:cNvPr id="42" name="s27-text-40"/>
          <p:cNvSpPr/>
          <p:nvPr/>
        </p:nvSpPr>
        <p:spPr>
          <a:xfrm>
            <a:off x="6035040" y="3813048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submission, one moment, zero observed artifacts</a:t>
            </a:r>
            <a:endParaRPr lang="en-US" sz="1350" dirty="0"/>
          </a:p>
        </p:txBody>
      </p:sp>
      <p:sp>
        <p:nvSpPr>
          <p:cNvPr id="43" name="s27-shape-41"/>
          <p:cNvSpPr/>
          <p:nvPr/>
        </p:nvSpPr>
        <p:spPr>
          <a:xfrm>
            <a:off x="548640" y="4361688"/>
            <a:ext cx="8001000" cy="0"/>
          </a:xfrm>
          <a:prstGeom prst="line">
            <a:avLst/>
          </a:prstGeom>
          <a:noFill/>
          <a:ln w="9525">
            <a:solidFill>
              <a:srgbClr val="D9D0C2"/>
            </a:solidFill>
            <a:prstDash val="solid"/>
          </a:ln>
        </p:spPr>
      </p:sp>
      <p:sp>
        <p:nvSpPr>
          <p:cNvPr id="44" name="s27-text-42"/>
          <p:cNvSpPr/>
          <p:nvPr/>
        </p:nvSpPr>
        <p:spPr>
          <a:xfrm>
            <a:off x="548640" y="4416552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Verification Quality</a:t>
            </a:r>
            <a:endParaRPr lang="en-US" sz="1600" dirty="0"/>
          </a:p>
        </p:txBody>
      </p:sp>
      <p:sp>
        <p:nvSpPr>
          <p:cNvPr id="45" name="s27-shape-43"/>
          <p:cNvSpPr/>
          <p:nvPr/>
        </p:nvSpPr>
        <p:spPr>
          <a:xfrm>
            <a:off x="2971800" y="4489704"/>
            <a:ext cx="365760" cy="365760"/>
          </a:xfrm>
          <a:prstGeom prst="ellipse">
            <a:avLst/>
          </a:prstGeom>
          <a:solidFill>
            <a:srgbClr val="8A2525"/>
          </a:solidFill>
          <a:ln w="12700">
            <a:solidFill>
              <a:srgbClr val="8A2525"/>
            </a:solidFill>
            <a:prstDash val="solid"/>
          </a:ln>
        </p:spPr>
      </p:sp>
      <p:sp>
        <p:nvSpPr>
          <p:cNvPr id="46" name="s27-text-44"/>
          <p:cNvSpPr/>
          <p:nvPr/>
        </p:nvSpPr>
        <p:spPr>
          <a:xfrm>
            <a:off x="2971800" y="44897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</a:t>
            </a:r>
            <a:endParaRPr lang="en-US" sz="1100" dirty="0"/>
          </a:p>
        </p:txBody>
      </p:sp>
      <p:sp>
        <p:nvSpPr>
          <p:cNvPr id="47" name="s27-shape-45"/>
          <p:cNvSpPr/>
          <p:nvPr/>
        </p:nvSpPr>
        <p:spPr>
          <a:xfrm>
            <a:off x="3429000" y="4489704"/>
            <a:ext cx="365760" cy="3657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0C2"/>
            </a:solidFill>
            <a:prstDash val="solid"/>
          </a:ln>
        </p:spPr>
      </p:sp>
      <p:sp>
        <p:nvSpPr>
          <p:cNvPr id="48" name="s27-text-46"/>
          <p:cNvSpPr/>
          <p:nvPr/>
        </p:nvSpPr>
        <p:spPr>
          <a:xfrm>
            <a:off x="3429000" y="44897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</a:t>
            </a:r>
            <a:endParaRPr lang="en-US" sz="1100" dirty="0"/>
          </a:p>
        </p:txBody>
      </p:sp>
      <p:sp>
        <p:nvSpPr>
          <p:cNvPr id="49" name="s27-shape-47"/>
          <p:cNvSpPr/>
          <p:nvPr/>
        </p:nvSpPr>
        <p:spPr>
          <a:xfrm>
            <a:off x="3886200" y="4489704"/>
            <a:ext cx="365760" cy="3657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0C2"/>
            </a:solidFill>
            <a:prstDash val="solid"/>
          </a:ln>
        </p:spPr>
      </p:sp>
      <p:sp>
        <p:nvSpPr>
          <p:cNvPr id="50" name="s27-text-48"/>
          <p:cNvSpPr/>
          <p:nvPr/>
        </p:nvSpPr>
        <p:spPr>
          <a:xfrm>
            <a:off x="3886200" y="44897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</a:t>
            </a:r>
            <a:endParaRPr lang="en-US" sz="1100" dirty="0"/>
          </a:p>
        </p:txBody>
      </p:sp>
      <p:sp>
        <p:nvSpPr>
          <p:cNvPr id="51" name="s27-shape-49"/>
          <p:cNvSpPr/>
          <p:nvPr/>
        </p:nvSpPr>
        <p:spPr>
          <a:xfrm>
            <a:off x="4343400" y="4489704"/>
            <a:ext cx="365760" cy="3657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0C2"/>
            </a:solidFill>
            <a:prstDash val="solid"/>
          </a:ln>
        </p:spPr>
      </p:sp>
      <p:sp>
        <p:nvSpPr>
          <p:cNvPr id="52" name="s27-text-50"/>
          <p:cNvSpPr/>
          <p:nvPr/>
        </p:nvSpPr>
        <p:spPr>
          <a:xfrm>
            <a:off x="4343400" y="44897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</a:t>
            </a:r>
            <a:endParaRPr lang="en-US" sz="1100" dirty="0"/>
          </a:p>
        </p:txBody>
      </p:sp>
      <p:sp>
        <p:nvSpPr>
          <p:cNvPr id="53" name="s27-text-51"/>
          <p:cNvSpPr/>
          <p:nvPr/>
        </p:nvSpPr>
        <p:spPr>
          <a:xfrm>
            <a:off x="4846320" y="4416552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Beginning</a:t>
            </a:r>
            <a:endParaRPr lang="en-US" sz="1400" dirty="0"/>
          </a:p>
        </p:txBody>
      </p:sp>
      <p:sp>
        <p:nvSpPr>
          <p:cNvPr id="54" name="s27-text-52"/>
          <p:cNvSpPr/>
          <p:nvPr/>
        </p:nvSpPr>
        <p:spPr>
          <a:xfrm>
            <a:off x="6035040" y="4416552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Five sources counted, zero tested</a:t>
            </a:r>
            <a:endParaRPr lang="en-US" sz="1350" dirty="0"/>
          </a:p>
        </p:txBody>
      </p:sp>
      <p:sp>
        <p:nvSpPr>
          <p:cNvPr id="55" name="s27-shape-53"/>
          <p:cNvSpPr/>
          <p:nvPr/>
        </p:nvSpPr>
        <p:spPr>
          <a:xfrm>
            <a:off x="548640" y="4965192"/>
            <a:ext cx="8001000" cy="0"/>
          </a:xfrm>
          <a:prstGeom prst="line">
            <a:avLst/>
          </a:prstGeom>
          <a:noFill/>
          <a:ln w="9525">
            <a:solidFill>
              <a:srgbClr val="D9D0C2"/>
            </a:solidFill>
            <a:prstDash val="solid"/>
          </a:ln>
        </p:spPr>
      </p:sp>
      <p:sp>
        <p:nvSpPr>
          <p:cNvPr id="56" name="s27-text-54"/>
          <p:cNvSpPr/>
          <p:nvPr/>
        </p:nvSpPr>
        <p:spPr>
          <a:xfrm>
            <a:off x="548640" y="5020056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Transfer</a:t>
            </a:r>
            <a:endParaRPr lang="en-US" sz="1600" dirty="0"/>
          </a:p>
        </p:txBody>
      </p:sp>
      <p:sp>
        <p:nvSpPr>
          <p:cNvPr id="57" name="s27-shape-55"/>
          <p:cNvSpPr/>
          <p:nvPr/>
        </p:nvSpPr>
        <p:spPr>
          <a:xfrm>
            <a:off x="2971800" y="5093208"/>
            <a:ext cx="365760" cy="365760"/>
          </a:xfrm>
          <a:prstGeom prst="ellipse">
            <a:avLst/>
          </a:prstGeom>
          <a:solidFill>
            <a:srgbClr val="8A2525"/>
          </a:solidFill>
          <a:ln w="12700">
            <a:solidFill>
              <a:srgbClr val="8A2525"/>
            </a:solidFill>
            <a:prstDash val="solid"/>
          </a:ln>
        </p:spPr>
      </p:sp>
      <p:sp>
        <p:nvSpPr>
          <p:cNvPr id="58" name="s27-text-56"/>
          <p:cNvSpPr/>
          <p:nvPr/>
        </p:nvSpPr>
        <p:spPr>
          <a:xfrm>
            <a:off x="2971800" y="50932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</a:t>
            </a:r>
            <a:endParaRPr lang="en-US" sz="1100" dirty="0"/>
          </a:p>
        </p:txBody>
      </p:sp>
      <p:sp>
        <p:nvSpPr>
          <p:cNvPr id="59" name="s27-shape-57"/>
          <p:cNvSpPr/>
          <p:nvPr/>
        </p:nvSpPr>
        <p:spPr>
          <a:xfrm>
            <a:off x="3429000" y="5093208"/>
            <a:ext cx="365760" cy="3657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0C2"/>
            </a:solidFill>
            <a:prstDash val="solid"/>
          </a:ln>
        </p:spPr>
      </p:sp>
      <p:sp>
        <p:nvSpPr>
          <p:cNvPr id="60" name="s27-text-58"/>
          <p:cNvSpPr/>
          <p:nvPr/>
        </p:nvSpPr>
        <p:spPr>
          <a:xfrm>
            <a:off x="3429000" y="50932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</a:t>
            </a:r>
            <a:endParaRPr lang="en-US" sz="1100" dirty="0"/>
          </a:p>
        </p:txBody>
      </p:sp>
      <p:sp>
        <p:nvSpPr>
          <p:cNvPr id="61" name="s27-shape-59"/>
          <p:cNvSpPr/>
          <p:nvPr/>
        </p:nvSpPr>
        <p:spPr>
          <a:xfrm>
            <a:off x="3886200" y="5093208"/>
            <a:ext cx="365760" cy="3657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0C2"/>
            </a:solidFill>
            <a:prstDash val="solid"/>
          </a:ln>
        </p:spPr>
      </p:sp>
      <p:sp>
        <p:nvSpPr>
          <p:cNvPr id="62" name="s27-text-60"/>
          <p:cNvSpPr/>
          <p:nvPr/>
        </p:nvSpPr>
        <p:spPr>
          <a:xfrm>
            <a:off x="3886200" y="50932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</a:t>
            </a:r>
            <a:endParaRPr lang="en-US" sz="1100" dirty="0"/>
          </a:p>
        </p:txBody>
      </p:sp>
      <p:sp>
        <p:nvSpPr>
          <p:cNvPr id="63" name="s27-shape-61"/>
          <p:cNvSpPr/>
          <p:nvPr/>
        </p:nvSpPr>
        <p:spPr>
          <a:xfrm>
            <a:off x="4343400" y="5093208"/>
            <a:ext cx="365760" cy="3657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0C2"/>
            </a:solidFill>
            <a:prstDash val="solid"/>
          </a:ln>
        </p:spPr>
      </p:sp>
      <p:sp>
        <p:nvSpPr>
          <p:cNvPr id="64" name="s27-text-62"/>
          <p:cNvSpPr/>
          <p:nvPr/>
        </p:nvSpPr>
        <p:spPr>
          <a:xfrm>
            <a:off x="4343400" y="50932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</a:t>
            </a:r>
            <a:endParaRPr lang="en-US" sz="1100" dirty="0"/>
          </a:p>
        </p:txBody>
      </p:sp>
      <p:sp>
        <p:nvSpPr>
          <p:cNvPr id="65" name="s27-text-63"/>
          <p:cNvSpPr/>
          <p:nvPr/>
        </p:nvSpPr>
        <p:spPr>
          <a:xfrm>
            <a:off x="4846320" y="5020056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Beginning</a:t>
            </a:r>
            <a:endParaRPr lang="en-US" sz="1400" dirty="0"/>
          </a:p>
        </p:txBody>
      </p:sp>
      <p:sp>
        <p:nvSpPr>
          <p:cNvPr id="66" name="s27-text-64"/>
          <p:cNvSpPr/>
          <p:nvPr/>
        </p:nvSpPr>
        <p:spPr>
          <a:xfrm>
            <a:off x="6035040" y="5020056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checkpoint is missing</a:t>
            </a:r>
            <a:endParaRPr lang="en-US" sz="1350" dirty="0"/>
          </a:p>
        </p:txBody>
      </p:sp>
      <p:sp>
        <p:nvSpPr>
          <p:cNvPr id="67" name="s27-shape-65"/>
          <p:cNvSpPr/>
          <p:nvPr/>
        </p:nvSpPr>
        <p:spPr>
          <a:xfrm>
            <a:off x="8778240" y="2606040"/>
            <a:ext cx="2880360" cy="2971800"/>
          </a:xfrm>
          <a:prstGeom prst="roundRect">
            <a:avLst>
              <a:gd name="adj" fmla="val 3175"/>
            </a:avLst>
          </a:prstGeom>
          <a:solidFill>
            <a:srgbClr val="0B1424"/>
          </a:solidFill>
          <a:ln w="9525">
            <a:solidFill>
              <a:srgbClr val="0B1424"/>
            </a:solidFill>
            <a:prstDash val="solid"/>
          </a:ln>
        </p:spPr>
      </p:sp>
      <p:sp>
        <p:nvSpPr>
          <p:cNvPr id="68" name="s27-text-66"/>
          <p:cNvSpPr/>
          <p:nvPr/>
        </p:nvSpPr>
        <p:spPr>
          <a:xfrm>
            <a:off x="9006840" y="2788920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SMALL REPAIRS</a:t>
            </a:r>
            <a:endParaRPr lang="en-US" sz="1150" dirty="0"/>
          </a:p>
        </p:txBody>
      </p:sp>
      <p:sp>
        <p:nvSpPr>
          <p:cNvPr id="69" name="s27-text-67"/>
          <p:cNvSpPr/>
          <p:nvPr/>
        </p:nvSpPr>
        <p:spPr>
          <a:xfrm>
            <a:off x="9006840" y="3200400"/>
            <a:ext cx="365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F2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600" dirty="0"/>
          </a:p>
        </p:txBody>
      </p:sp>
      <p:sp>
        <p:nvSpPr>
          <p:cNvPr id="70" name="s27-text-68"/>
          <p:cNvSpPr/>
          <p:nvPr/>
        </p:nvSpPr>
        <p:spPr>
          <a:xfrm>
            <a:off x="9418320" y="324612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a baseline artifact</a:t>
            </a:r>
            <a:endParaRPr lang="en-US" sz="1600" dirty="0"/>
          </a:p>
        </p:txBody>
      </p:sp>
      <p:sp>
        <p:nvSpPr>
          <p:cNvPr id="71" name="s27-text-69"/>
          <p:cNvSpPr/>
          <p:nvPr/>
        </p:nvSpPr>
        <p:spPr>
          <a:xfrm>
            <a:off x="9006840" y="3950208"/>
            <a:ext cx="365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F2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600" dirty="0"/>
          </a:p>
        </p:txBody>
      </p:sp>
      <p:sp>
        <p:nvSpPr>
          <p:cNvPr id="72" name="s27-text-70"/>
          <p:cNvSpPr/>
          <p:nvPr/>
        </p:nvSpPr>
        <p:spPr>
          <a:xfrm>
            <a:off x="9418320" y="3995928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Require one cited correction</a:t>
            </a:r>
            <a:endParaRPr lang="en-US" sz="1600" dirty="0"/>
          </a:p>
        </p:txBody>
      </p:sp>
      <p:sp>
        <p:nvSpPr>
          <p:cNvPr id="73" name="s27-text-71"/>
          <p:cNvSpPr/>
          <p:nvPr/>
        </p:nvSpPr>
        <p:spPr>
          <a:xfrm>
            <a:off x="9006840" y="4700016"/>
            <a:ext cx="365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F2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600" dirty="0"/>
          </a:p>
        </p:txBody>
      </p:sp>
      <p:sp>
        <p:nvSpPr>
          <p:cNvPr id="74" name="s27-text-72"/>
          <p:cNvSpPr/>
          <p:nvPr/>
        </p:nvSpPr>
        <p:spPr>
          <a:xfrm>
            <a:off x="9418320" y="4745736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an independent checkpoint</a:t>
            </a:r>
            <a:endParaRPr lang="en-US" sz="1600" dirty="0"/>
          </a:p>
        </p:txBody>
      </p:sp>
      <p:sp>
        <p:nvSpPr>
          <p:cNvPr id="75" name="s27-text-73"/>
          <p:cNvSpPr/>
          <p:nvPr/>
        </p:nvSpPr>
        <p:spPr>
          <a:xfrm>
            <a:off x="548640" y="5715000"/>
            <a:ext cx="8001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weakness is missing evidence, and the repairs are small.</a:t>
            </a:r>
            <a:endParaRPr lang="en-US" sz="17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28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TRANSFER GAP CHECK</a:t>
            </a:r>
            <a:endParaRPr lang="en-US" sz="1200" dirty="0"/>
          </a:p>
        </p:txBody>
      </p:sp>
      <p:sp>
        <p:nvSpPr>
          <p:cNvPr id="3" name="s28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Same rubric dimensions, with AI and without it</a:t>
            </a:r>
            <a:endParaRPr lang="en-US" sz="3200" dirty="0"/>
          </a:p>
        </p:txBody>
      </p:sp>
      <p:sp>
        <p:nvSpPr>
          <p:cNvPr id="4" name="s28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28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</a:t>
            </a:r>
            <a:endParaRPr lang="en-US" sz="1100" dirty="0"/>
          </a:p>
        </p:txBody>
      </p:sp>
      <p:sp>
        <p:nvSpPr>
          <p:cNvPr id="6" name="s28-shape-4"/>
          <p:cNvSpPr/>
          <p:nvPr/>
        </p:nvSpPr>
        <p:spPr>
          <a:xfrm>
            <a:off x="1965960" y="4910328"/>
            <a:ext cx="4846320" cy="0"/>
          </a:xfrm>
          <a:prstGeom prst="line">
            <a:avLst/>
          </a:prstGeom>
          <a:noFill/>
          <a:ln w="9525">
            <a:solidFill>
              <a:srgbClr val="D9D0C2"/>
            </a:solidFill>
            <a:prstDash val="dash"/>
          </a:ln>
        </p:spPr>
      </p:sp>
      <p:sp>
        <p:nvSpPr>
          <p:cNvPr id="7" name="s28-text-5"/>
          <p:cNvSpPr/>
          <p:nvPr/>
        </p:nvSpPr>
        <p:spPr>
          <a:xfrm>
            <a:off x="548640" y="4764024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Beginning</a:t>
            </a:r>
            <a:endParaRPr lang="en-US" sz="1300" dirty="0"/>
          </a:p>
        </p:txBody>
      </p:sp>
      <p:sp>
        <p:nvSpPr>
          <p:cNvPr id="8" name="s28-shape-6"/>
          <p:cNvSpPr/>
          <p:nvPr/>
        </p:nvSpPr>
        <p:spPr>
          <a:xfrm>
            <a:off x="1965960" y="4014216"/>
            <a:ext cx="4846320" cy="0"/>
          </a:xfrm>
          <a:prstGeom prst="line">
            <a:avLst/>
          </a:prstGeom>
          <a:noFill/>
          <a:ln w="9525">
            <a:solidFill>
              <a:srgbClr val="D9D0C2"/>
            </a:solidFill>
            <a:prstDash val="dash"/>
          </a:ln>
        </p:spPr>
      </p:sp>
      <p:sp>
        <p:nvSpPr>
          <p:cNvPr id="9" name="s28-text-7"/>
          <p:cNvSpPr/>
          <p:nvPr/>
        </p:nvSpPr>
        <p:spPr>
          <a:xfrm>
            <a:off x="548640" y="3867912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Developing</a:t>
            </a:r>
            <a:endParaRPr lang="en-US" sz="1300" dirty="0"/>
          </a:p>
        </p:txBody>
      </p:sp>
      <p:sp>
        <p:nvSpPr>
          <p:cNvPr id="10" name="s28-shape-8"/>
          <p:cNvSpPr/>
          <p:nvPr/>
        </p:nvSpPr>
        <p:spPr>
          <a:xfrm>
            <a:off x="1965960" y="3118104"/>
            <a:ext cx="4846320" cy="0"/>
          </a:xfrm>
          <a:prstGeom prst="line">
            <a:avLst/>
          </a:prstGeom>
          <a:noFill/>
          <a:ln w="9525">
            <a:solidFill>
              <a:srgbClr val="D9D0C2"/>
            </a:solidFill>
            <a:prstDash val="dash"/>
          </a:ln>
        </p:spPr>
      </p:sp>
      <p:sp>
        <p:nvSpPr>
          <p:cNvPr id="11" name="s28-text-9"/>
          <p:cNvSpPr/>
          <p:nvPr/>
        </p:nvSpPr>
        <p:spPr>
          <a:xfrm>
            <a:off x="548640" y="2971800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Proficient</a:t>
            </a:r>
            <a:endParaRPr lang="en-US" sz="1300" dirty="0"/>
          </a:p>
        </p:txBody>
      </p:sp>
      <p:sp>
        <p:nvSpPr>
          <p:cNvPr id="12" name="s28-shape-10"/>
          <p:cNvSpPr/>
          <p:nvPr/>
        </p:nvSpPr>
        <p:spPr>
          <a:xfrm>
            <a:off x="1965960" y="2221992"/>
            <a:ext cx="4846320" cy="0"/>
          </a:xfrm>
          <a:prstGeom prst="line">
            <a:avLst/>
          </a:prstGeom>
          <a:noFill/>
          <a:ln w="9525">
            <a:solidFill>
              <a:srgbClr val="D9D0C2"/>
            </a:solidFill>
            <a:prstDash val="dash"/>
          </a:ln>
        </p:spPr>
      </p:sp>
      <p:sp>
        <p:nvSpPr>
          <p:cNvPr id="13" name="s28-text-11"/>
          <p:cNvSpPr/>
          <p:nvPr/>
        </p:nvSpPr>
        <p:spPr>
          <a:xfrm>
            <a:off x="548640" y="2075688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Exemplary</a:t>
            </a:r>
            <a:endParaRPr lang="en-US" sz="1300" dirty="0"/>
          </a:p>
        </p:txBody>
      </p:sp>
      <p:sp>
        <p:nvSpPr>
          <p:cNvPr id="14" name="s28-shape-12"/>
          <p:cNvSpPr/>
          <p:nvPr/>
        </p:nvSpPr>
        <p:spPr>
          <a:xfrm>
            <a:off x="1965960" y="5806440"/>
            <a:ext cx="4846320" cy="0"/>
          </a:xfrm>
          <a:prstGeom prst="line">
            <a:avLst/>
          </a:prstGeom>
          <a:noFill/>
          <a:ln w="19050">
            <a:solidFill>
              <a:srgbClr val="3F4B60"/>
            </a:solidFill>
            <a:prstDash val="solid"/>
          </a:ln>
        </p:spPr>
      </p:sp>
      <p:sp>
        <p:nvSpPr>
          <p:cNvPr id="15" name="!!bar-a"/>
          <p:cNvSpPr/>
          <p:nvPr/>
        </p:nvSpPr>
        <p:spPr>
          <a:xfrm>
            <a:off x="2377440" y="2221992"/>
            <a:ext cx="1463040" cy="3584448"/>
          </a:xfrm>
          <a:prstGeom prst="rect">
            <a:avLst/>
          </a:prstGeom>
          <a:solidFill>
            <a:srgbClr val="2B4C7C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16" name="s28-text-13"/>
          <p:cNvSpPr/>
          <p:nvPr/>
        </p:nvSpPr>
        <p:spPr>
          <a:xfrm>
            <a:off x="2194560" y="587959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With AI</a:t>
            </a:r>
            <a:endParaRPr lang="en-US" sz="1400" dirty="0"/>
          </a:p>
        </p:txBody>
      </p:sp>
      <p:sp>
        <p:nvSpPr>
          <p:cNvPr id="17" name="!!bar-r"/>
          <p:cNvSpPr/>
          <p:nvPr/>
        </p:nvSpPr>
        <p:spPr>
          <a:xfrm>
            <a:off x="4480560" y="5769864"/>
            <a:ext cx="1463040" cy="36576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18" name="s28-text-14"/>
          <p:cNvSpPr/>
          <p:nvPr/>
        </p:nvSpPr>
        <p:spPr>
          <a:xfrm>
            <a:off x="4069080" y="587959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AI-Restricted check</a:t>
            </a:r>
            <a:endParaRPr lang="en-US" sz="1400" dirty="0"/>
          </a:p>
        </p:txBody>
      </p:sp>
      <p:sp>
        <p:nvSpPr>
          <p:cNvPr id="19" name="!!gap-q"/>
          <p:cNvSpPr/>
          <p:nvPr/>
        </p:nvSpPr>
        <p:spPr>
          <a:xfrm>
            <a:off x="4480560" y="470916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4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5400" dirty="0"/>
          </a:p>
        </p:txBody>
      </p:sp>
      <p:pic>
        <p:nvPicPr>
          <p:cNvPr id="20" name="s28-image-15" descr="Pen-and-ink drawing: on the left a student works at a laptop with a robot, on the right the same student writes alone in a notebook; below, a tall Assisted bar and a shorter Independent bar with the difference labeled The Gap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0" y="1600200"/>
            <a:ext cx="4069080" cy="2286000"/>
          </a:xfrm>
          <a:prstGeom prst="rect">
            <a:avLst/>
          </a:prstGeom>
        </p:spPr>
      </p:pic>
      <p:sp>
        <p:nvSpPr>
          <p:cNvPr id="21" name="s28-shape-16"/>
          <p:cNvSpPr/>
          <p:nvPr/>
        </p:nvSpPr>
        <p:spPr>
          <a:xfrm>
            <a:off x="7589520" y="4069080"/>
            <a:ext cx="4069080" cy="1783080"/>
          </a:xfrm>
          <a:prstGeom prst="roundRect">
            <a:avLst>
              <a:gd name="adj" fmla="val 5128"/>
            </a:avLst>
          </a:prstGeom>
          <a:solidFill>
            <a:srgbClr val="0B1424"/>
          </a:solidFill>
          <a:ln w="9525">
            <a:solidFill>
              <a:srgbClr val="0B1424"/>
            </a:solidFill>
            <a:prstDash val="solid"/>
          </a:ln>
        </p:spPr>
      </p:sp>
      <p:sp>
        <p:nvSpPr>
          <p:cNvPr id="22" name="s28-text-17"/>
          <p:cNvSpPr/>
          <p:nvPr/>
        </p:nvSpPr>
        <p:spPr>
          <a:xfrm>
            <a:off x="7818120" y="42245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RULE</a:t>
            </a:r>
            <a:endParaRPr lang="en-US" sz="1150" dirty="0"/>
          </a:p>
        </p:txBody>
      </p:sp>
      <p:sp>
        <p:nvSpPr>
          <p:cNvPr id="23" name="s28-text-18"/>
          <p:cNvSpPr/>
          <p:nvPr/>
        </p:nvSpPr>
        <p:spPr>
          <a:xfrm>
            <a:off x="7818120" y="4526280"/>
            <a:ext cx="3657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major course outcome is assessed at least once under AI-Restricted conditions, on the same dimensions as the assisted task.</a:t>
            </a:r>
            <a:endParaRPr lang="en-US" sz="15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29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TRANSFER GAP CHECK</a:t>
            </a:r>
            <a:endParaRPr lang="en-US" sz="1200" dirty="0"/>
          </a:p>
        </p:txBody>
      </p:sp>
      <p:sp>
        <p:nvSpPr>
          <p:cNvPr id="3" name="s29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gap turns a grade into a finding</a:t>
            </a:r>
            <a:endParaRPr lang="en-US" sz="3200" dirty="0"/>
          </a:p>
        </p:txBody>
      </p:sp>
      <p:sp>
        <p:nvSpPr>
          <p:cNvPr id="4" name="s29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29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</a:t>
            </a:r>
            <a:endParaRPr lang="en-US" sz="1100" dirty="0"/>
          </a:p>
        </p:txBody>
      </p:sp>
      <p:sp>
        <p:nvSpPr>
          <p:cNvPr id="6" name="s29-shape-4"/>
          <p:cNvSpPr/>
          <p:nvPr/>
        </p:nvSpPr>
        <p:spPr>
          <a:xfrm>
            <a:off x="1965960" y="4910328"/>
            <a:ext cx="4846320" cy="0"/>
          </a:xfrm>
          <a:prstGeom prst="line">
            <a:avLst/>
          </a:prstGeom>
          <a:noFill/>
          <a:ln w="9525">
            <a:solidFill>
              <a:srgbClr val="D9D0C2"/>
            </a:solidFill>
            <a:prstDash val="dash"/>
          </a:ln>
        </p:spPr>
      </p:sp>
      <p:sp>
        <p:nvSpPr>
          <p:cNvPr id="7" name="s29-text-5"/>
          <p:cNvSpPr/>
          <p:nvPr/>
        </p:nvSpPr>
        <p:spPr>
          <a:xfrm>
            <a:off x="548640" y="4764024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Beginning</a:t>
            </a:r>
            <a:endParaRPr lang="en-US" sz="1300" dirty="0"/>
          </a:p>
        </p:txBody>
      </p:sp>
      <p:sp>
        <p:nvSpPr>
          <p:cNvPr id="8" name="s29-shape-6"/>
          <p:cNvSpPr/>
          <p:nvPr/>
        </p:nvSpPr>
        <p:spPr>
          <a:xfrm>
            <a:off x="1965960" y="4014216"/>
            <a:ext cx="4846320" cy="0"/>
          </a:xfrm>
          <a:prstGeom prst="line">
            <a:avLst/>
          </a:prstGeom>
          <a:noFill/>
          <a:ln w="9525">
            <a:solidFill>
              <a:srgbClr val="D9D0C2"/>
            </a:solidFill>
            <a:prstDash val="dash"/>
          </a:ln>
        </p:spPr>
      </p:sp>
      <p:sp>
        <p:nvSpPr>
          <p:cNvPr id="9" name="s29-text-7"/>
          <p:cNvSpPr/>
          <p:nvPr/>
        </p:nvSpPr>
        <p:spPr>
          <a:xfrm>
            <a:off x="548640" y="3867912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Developing</a:t>
            </a:r>
            <a:endParaRPr lang="en-US" sz="1300" dirty="0"/>
          </a:p>
        </p:txBody>
      </p:sp>
      <p:sp>
        <p:nvSpPr>
          <p:cNvPr id="10" name="s29-shape-8"/>
          <p:cNvSpPr/>
          <p:nvPr/>
        </p:nvSpPr>
        <p:spPr>
          <a:xfrm>
            <a:off x="1965960" y="3118104"/>
            <a:ext cx="4846320" cy="0"/>
          </a:xfrm>
          <a:prstGeom prst="line">
            <a:avLst/>
          </a:prstGeom>
          <a:noFill/>
          <a:ln w="9525">
            <a:solidFill>
              <a:srgbClr val="D9D0C2"/>
            </a:solidFill>
            <a:prstDash val="dash"/>
          </a:ln>
        </p:spPr>
      </p:sp>
      <p:sp>
        <p:nvSpPr>
          <p:cNvPr id="11" name="s29-text-9"/>
          <p:cNvSpPr/>
          <p:nvPr/>
        </p:nvSpPr>
        <p:spPr>
          <a:xfrm>
            <a:off x="548640" y="2971800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Proficient</a:t>
            </a:r>
            <a:endParaRPr lang="en-US" sz="1300" dirty="0"/>
          </a:p>
        </p:txBody>
      </p:sp>
      <p:sp>
        <p:nvSpPr>
          <p:cNvPr id="12" name="s29-shape-10"/>
          <p:cNvSpPr/>
          <p:nvPr/>
        </p:nvSpPr>
        <p:spPr>
          <a:xfrm>
            <a:off x="1965960" y="2221992"/>
            <a:ext cx="4846320" cy="0"/>
          </a:xfrm>
          <a:prstGeom prst="line">
            <a:avLst/>
          </a:prstGeom>
          <a:noFill/>
          <a:ln w="9525">
            <a:solidFill>
              <a:srgbClr val="D9D0C2"/>
            </a:solidFill>
            <a:prstDash val="dash"/>
          </a:ln>
        </p:spPr>
      </p:sp>
      <p:sp>
        <p:nvSpPr>
          <p:cNvPr id="13" name="s29-text-11"/>
          <p:cNvSpPr/>
          <p:nvPr/>
        </p:nvSpPr>
        <p:spPr>
          <a:xfrm>
            <a:off x="548640" y="2075688"/>
            <a:ext cx="1325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Exemplary</a:t>
            </a:r>
            <a:endParaRPr lang="en-US" sz="1300" dirty="0"/>
          </a:p>
        </p:txBody>
      </p:sp>
      <p:sp>
        <p:nvSpPr>
          <p:cNvPr id="14" name="s29-shape-12"/>
          <p:cNvSpPr/>
          <p:nvPr/>
        </p:nvSpPr>
        <p:spPr>
          <a:xfrm>
            <a:off x="1965960" y="5806440"/>
            <a:ext cx="4846320" cy="0"/>
          </a:xfrm>
          <a:prstGeom prst="line">
            <a:avLst/>
          </a:prstGeom>
          <a:noFill/>
          <a:ln w="19050">
            <a:solidFill>
              <a:srgbClr val="3F4B60"/>
            </a:solidFill>
            <a:prstDash val="solid"/>
          </a:ln>
        </p:spPr>
      </p:sp>
      <p:sp>
        <p:nvSpPr>
          <p:cNvPr id="15" name="!!bar-a"/>
          <p:cNvSpPr/>
          <p:nvPr/>
        </p:nvSpPr>
        <p:spPr>
          <a:xfrm>
            <a:off x="2377440" y="2221992"/>
            <a:ext cx="1463040" cy="3584448"/>
          </a:xfrm>
          <a:prstGeom prst="rect">
            <a:avLst/>
          </a:prstGeom>
          <a:solidFill>
            <a:srgbClr val="2B4C7C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16" name="s29-text-13"/>
          <p:cNvSpPr/>
          <p:nvPr/>
        </p:nvSpPr>
        <p:spPr>
          <a:xfrm>
            <a:off x="2194560" y="587959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With AI</a:t>
            </a:r>
            <a:endParaRPr lang="en-US" sz="1400" dirty="0"/>
          </a:p>
        </p:txBody>
      </p:sp>
      <p:sp>
        <p:nvSpPr>
          <p:cNvPr id="17" name="!!bar-r"/>
          <p:cNvSpPr/>
          <p:nvPr/>
        </p:nvSpPr>
        <p:spPr>
          <a:xfrm>
            <a:off x="4480560" y="4014216"/>
            <a:ext cx="1463040" cy="1792224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18" name="s29-text-14"/>
          <p:cNvSpPr/>
          <p:nvPr/>
        </p:nvSpPr>
        <p:spPr>
          <a:xfrm>
            <a:off x="4069080" y="587959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AI-Restricted check</a:t>
            </a:r>
            <a:endParaRPr lang="en-US" sz="1400" dirty="0"/>
          </a:p>
        </p:txBody>
      </p:sp>
      <p:sp>
        <p:nvSpPr>
          <p:cNvPr id="19" name="s29-shape-15"/>
          <p:cNvSpPr/>
          <p:nvPr/>
        </p:nvSpPr>
        <p:spPr>
          <a:xfrm>
            <a:off x="3840480" y="2221992"/>
            <a:ext cx="640080" cy="0"/>
          </a:xfrm>
          <a:prstGeom prst="line">
            <a:avLst/>
          </a:prstGeom>
          <a:noFill/>
          <a:ln w="15875">
            <a:solidFill>
              <a:srgbClr val="683F08"/>
            </a:solidFill>
            <a:prstDash val="dash"/>
          </a:ln>
        </p:spPr>
      </p:sp>
      <p:sp>
        <p:nvSpPr>
          <p:cNvPr id="20" name="!!gap-br"/>
          <p:cNvSpPr/>
          <p:nvPr/>
        </p:nvSpPr>
        <p:spPr>
          <a:xfrm>
            <a:off x="6080760" y="2221992"/>
            <a:ext cx="0" cy="1792224"/>
          </a:xfrm>
          <a:prstGeom prst="line">
            <a:avLst/>
          </a:prstGeom>
          <a:noFill/>
          <a:ln w="28575">
            <a:solidFill>
              <a:srgbClr val="683F08"/>
            </a:solidFill>
            <a:prstDash val="solid"/>
          </a:ln>
        </p:spPr>
      </p:sp>
      <p:sp>
        <p:nvSpPr>
          <p:cNvPr id="21" name="s29-shape-16"/>
          <p:cNvSpPr/>
          <p:nvPr/>
        </p:nvSpPr>
        <p:spPr>
          <a:xfrm>
            <a:off x="5943600" y="2221992"/>
            <a:ext cx="274320" cy="0"/>
          </a:xfrm>
          <a:prstGeom prst="line">
            <a:avLst/>
          </a:prstGeom>
          <a:noFill/>
          <a:ln w="28575">
            <a:solidFill>
              <a:srgbClr val="683F08"/>
            </a:solidFill>
            <a:prstDash val="solid"/>
          </a:ln>
        </p:spPr>
      </p:sp>
      <p:sp>
        <p:nvSpPr>
          <p:cNvPr id="22" name="s29-shape-17"/>
          <p:cNvSpPr/>
          <p:nvPr/>
        </p:nvSpPr>
        <p:spPr>
          <a:xfrm>
            <a:off x="5943600" y="4014216"/>
            <a:ext cx="274320" cy="0"/>
          </a:xfrm>
          <a:prstGeom prst="line">
            <a:avLst/>
          </a:prstGeom>
          <a:noFill/>
          <a:ln w="28575">
            <a:solidFill>
              <a:srgbClr val="683F08"/>
            </a:solidFill>
            <a:prstDash val="solid"/>
          </a:ln>
        </p:spPr>
      </p:sp>
      <p:sp>
        <p:nvSpPr>
          <p:cNvPr id="23" name="!!gap-q"/>
          <p:cNvSpPr/>
          <p:nvPr/>
        </p:nvSpPr>
        <p:spPr>
          <a:xfrm>
            <a:off x="6217920" y="28895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Gap: 2 levels</a:t>
            </a:r>
            <a:endParaRPr lang="en-US" sz="1500" dirty="0"/>
          </a:p>
        </p:txBody>
      </p:sp>
      <p:sp>
        <p:nvSpPr>
          <p:cNvPr id="24" name="s29-shape-18"/>
          <p:cNvSpPr/>
          <p:nvPr/>
        </p:nvSpPr>
        <p:spPr>
          <a:xfrm>
            <a:off x="7589520" y="1691640"/>
            <a:ext cx="4069080" cy="1783080"/>
          </a:xfrm>
          <a:prstGeom prst="roundRect">
            <a:avLst>
              <a:gd name="adj" fmla="val 4103"/>
            </a:avLst>
          </a:prstGeom>
          <a:solidFill>
            <a:srgbClr val="E1EEE8"/>
          </a:solidFill>
          <a:ln w="9525">
            <a:solidFill>
              <a:srgbClr val="E1EEE8"/>
            </a:solidFill>
            <a:prstDash val="solid"/>
          </a:ln>
        </p:spPr>
      </p:sp>
      <p:sp>
        <p:nvSpPr>
          <p:cNvPr id="25" name="s29-text-19"/>
          <p:cNvSpPr/>
          <p:nvPr/>
        </p:nvSpPr>
        <p:spPr>
          <a:xfrm>
            <a:off x="7818120" y="185623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GAP OF ONE LEVEL OR LESS</a:t>
            </a:r>
            <a:endParaRPr lang="en-US" sz="1150" dirty="0"/>
          </a:p>
        </p:txBody>
      </p:sp>
      <p:sp>
        <p:nvSpPr>
          <p:cNvPr id="26" name="s29-text-20"/>
          <p:cNvSpPr/>
          <p:nvPr/>
        </p:nvSpPr>
        <p:spPr>
          <a:xfrm>
            <a:off x="7818120" y="2194560"/>
            <a:ext cx="365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learning transferred. The student holds the capability independently.</a:t>
            </a:r>
            <a:endParaRPr lang="en-US" sz="1600" dirty="0"/>
          </a:p>
        </p:txBody>
      </p:sp>
      <p:sp>
        <p:nvSpPr>
          <p:cNvPr id="27" name="s29-shape-21"/>
          <p:cNvSpPr/>
          <p:nvPr/>
        </p:nvSpPr>
        <p:spPr>
          <a:xfrm>
            <a:off x="7589520" y="3657600"/>
            <a:ext cx="4069080" cy="2194560"/>
          </a:xfrm>
          <a:prstGeom prst="roundRect">
            <a:avLst>
              <a:gd name="adj" fmla="val 3333"/>
            </a:avLst>
          </a:prstGeom>
          <a:solidFill>
            <a:srgbClr val="F5EAD6"/>
          </a:solidFill>
          <a:ln w="9525">
            <a:solidFill>
              <a:srgbClr val="683F08"/>
            </a:solidFill>
            <a:prstDash val="solid"/>
          </a:ln>
        </p:spPr>
      </p:sp>
      <p:sp>
        <p:nvSpPr>
          <p:cNvPr id="28" name="s29-text-22"/>
          <p:cNvSpPr/>
          <p:nvPr/>
        </p:nvSpPr>
        <p:spPr>
          <a:xfrm>
            <a:off x="7818120" y="382219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683F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GAP GREATER THAN ONE LEVEL</a:t>
            </a:r>
            <a:endParaRPr lang="en-US" sz="1150" dirty="0"/>
          </a:p>
        </p:txBody>
      </p:sp>
      <p:sp>
        <p:nvSpPr>
          <p:cNvPr id="29" name="s29-text-23"/>
          <p:cNvSpPr/>
          <p:nvPr/>
        </p:nvSpPr>
        <p:spPr>
          <a:xfrm>
            <a:off x="7818120" y="416052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learning is tool-dependent. Redesign the upstream task toward a more restricted mode, or raise the weight of the restricted checkpoint.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400">
        <p159:morph option="byObjec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gG"/>
          <p:cNvSpPr/>
          <p:nvPr/>
        </p:nvSpPr>
        <p:spPr>
          <a:xfrm>
            <a:off x="822960" y="1097280"/>
            <a:ext cx="19202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0" dirty="0">
                <a:solidFill>
                  <a:srgbClr val="FF938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</a:t>
            </a:r>
            <a:endParaRPr lang="en-US" sz="20000" dirty="0"/>
          </a:p>
        </p:txBody>
      </p:sp>
      <p:sp>
        <p:nvSpPr>
          <p:cNvPr id="3" name="!!gO"/>
          <p:cNvSpPr/>
          <p:nvPr/>
        </p:nvSpPr>
        <p:spPr>
          <a:xfrm>
            <a:off x="2999232" y="1097280"/>
            <a:ext cx="19202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0" dirty="0">
                <a:solidFill>
                  <a:srgbClr val="FF938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</a:t>
            </a:r>
            <a:endParaRPr lang="en-US" sz="20000" dirty="0"/>
          </a:p>
        </p:txBody>
      </p:sp>
      <p:sp>
        <p:nvSpPr>
          <p:cNvPr id="4" name="!!gA"/>
          <p:cNvSpPr/>
          <p:nvPr/>
        </p:nvSpPr>
        <p:spPr>
          <a:xfrm>
            <a:off x="5175504" y="1097280"/>
            <a:ext cx="19202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0" dirty="0">
                <a:solidFill>
                  <a:srgbClr val="FF938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0000" dirty="0"/>
          </a:p>
        </p:txBody>
      </p:sp>
      <p:sp>
        <p:nvSpPr>
          <p:cNvPr id="5" name="!!gL"/>
          <p:cNvSpPr/>
          <p:nvPr/>
        </p:nvSpPr>
        <p:spPr>
          <a:xfrm>
            <a:off x="7351776" y="1097280"/>
            <a:ext cx="19202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0" dirty="0">
                <a:solidFill>
                  <a:srgbClr val="FF938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</a:t>
            </a:r>
            <a:endParaRPr lang="en-US" sz="20000" dirty="0"/>
          </a:p>
        </p:txBody>
      </p:sp>
      <p:sp>
        <p:nvSpPr>
          <p:cNvPr id="6" name="!!gS"/>
          <p:cNvSpPr/>
          <p:nvPr/>
        </p:nvSpPr>
        <p:spPr>
          <a:xfrm>
            <a:off x="9528048" y="1097280"/>
            <a:ext cx="19202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0" dirty="0">
                <a:solidFill>
                  <a:srgbClr val="FF938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endParaRPr lang="en-US" sz="20000" dirty="0"/>
          </a:p>
        </p:txBody>
      </p:sp>
      <p:sp>
        <p:nvSpPr>
          <p:cNvPr id="7" name="s30-text-0"/>
          <p:cNvSpPr/>
          <p:nvPr/>
        </p:nvSpPr>
        <p:spPr>
          <a:xfrm>
            <a:off x="822960" y="42519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F93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 4</a:t>
            </a:r>
            <a:endParaRPr lang="en-US" sz="1200" dirty="0"/>
          </a:p>
        </p:txBody>
      </p:sp>
      <p:sp>
        <p:nvSpPr>
          <p:cNvPr id="8" name="s30-text-1"/>
          <p:cNvSpPr/>
          <p:nvPr/>
        </p:nvSpPr>
        <p:spPr>
          <a:xfrm>
            <a:off x="822960" y="457200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GOALS process</a:t>
            </a:r>
            <a:endParaRPr lang="en-US" sz="4600" dirty="0"/>
          </a:p>
        </p:txBody>
      </p:sp>
      <p:sp>
        <p:nvSpPr>
          <p:cNvPr id="9" name="s30-text-2"/>
          <p:cNvSpPr/>
          <p:nvPr/>
        </p:nvSpPr>
        <p:spPr>
          <a:xfrm>
            <a:off x="822960" y="53949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Five steps. Each one produces something you can hold.</a:t>
            </a:r>
            <a:endParaRPr lang="en-US" sz="2200" dirty="0"/>
          </a:p>
        </p:txBody>
      </p:sp>
      <p:sp>
        <p:nvSpPr>
          <p:cNvPr id="10" name="s30-text-3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11" name="s30-text-4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</a:t>
            </a:r>
            <a:endParaRPr lang="en-US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31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GOALS PROCESS</a:t>
            </a:r>
            <a:endParaRPr lang="en-US" sz="1200" dirty="0"/>
          </a:p>
        </p:txBody>
      </p:sp>
      <p:sp>
        <p:nvSpPr>
          <p:cNvPr id="3" name="s31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Five steps, five tangible outputs</a:t>
            </a:r>
            <a:endParaRPr lang="en-US" sz="3200" dirty="0"/>
          </a:p>
        </p:txBody>
      </p:sp>
      <p:sp>
        <p:nvSpPr>
          <p:cNvPr id="4" name="s31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31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</a:t>
            </a:r>
            <a:endParaRPr lang="en-US" sz="1100" dirty="0"/>
          </a:p>
        </p:txBody>
      </p:sp>
      <p:sp>
        <p:nvSpPr>
          <p:cNvPr id="6" name="!!gG"/>
          <p:cNvSpPr/>
          <p:nvPr/>
        </p:nvSpPr>
        <p:spPr>
          <a:xfrm>
            <a:off x="548640" y="1554480"/>
            <a:ext cx="2103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4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</a:t>
            </a:r>
            <a:endParaRPr lang="en-US" sz="8400" dirty="0"/>
          </a:p>
        </p:txBody>
      </p:sp>
      <p:sp>
        <p:nvSpPr>
          <p:cNvPr id="7" name="s31-text-4"/>
          <p:cNvSpPr/>
          <p:nvPr/>
        </p:nvSpPr>
        <p:spPr>
          <a:xfrm>
            <a:off x="548640" y="274320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1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Goal</a:t>
            </a:r>
            <a:endParaRPr lang="en-US" sz="2100" dirty="0"/>
          </a:p>
        </p:txBody>
      </p:sp>
      <p:sp>
        <p:nvSpPr>
          <p:cNvPr id="8" name="s31-text-5"/>
          <p:cNvSpPr/>
          <p:nvPr/>
        </p:nvSpPr>
        <p:spPr>
          <a:xfrm>
            <a:off x="548640" y="3456432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human learning target</a:t>
            </a:r>
            <a:endParaRPr lang="en-US" sz="1500" dirty="0"/>
          </a:p>
        </p:txBody>
      </p:sp>
      <p:sp>
        <p:nvSpPr>
          <p:cNvPr id="9" name="s31-shape-6"/>
          <p:cNvSpPr/>
          <p:nvPr/>
        </p:nvSpPr>
        <p:spPr>
          <a:xfrm>
            <a:off x="548640" y="4069080"/>
            <a:ext cx="2103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0" name="s31-text-7"/>
          <p:cNvSpPr/>
          <p:nvPr/>
        </p:nvSpPr>
        <p:spPr>
          <a:xfrm>
            <a:off x="713232" y="418795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OUTPUT</a:t>
            </a:r>
            <a:endParaRPr lang="en-US" sz="1150" dirty="0"/>
          </a:p>
        </p:txBody>
      </p:sp>
      <p:sp>
        <p:nvSpPr>
          <p:cNvPr id="11" name="s31-text-8"/>
          <p:cNvSpPr/>
          <p:nvPr/>
        </p:nvSpPr>
        <p:spPr>
          <a:xfrm>
            <a:off x="713232" y="4462272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one-sentence target statement</a:t>
            </a:r>
            <a:endParaRPr lang="en-US" sz="1400" dirty="0"/>
          </a:p>
        </p:txBody>
      </p:sp>
      <p:sp>
        <p:nvSpPr>
          <p:cNvPr id="12" name="!!gO"/>
          <p:cNvSpPr/>
          <p:nvPr/>
        </p:nvSpPr>
        <p:spPr>
          <a:xfrm>
            <a:off x="2788920" y="1554480"/>
            <a:ext cx="2103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4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</a:t>
            </a:r>
            <a:endParaRPr lang="en-US" sz="8400" dirty="0"/>
          </a:p>
        </p:txBody>
      </p:sp>
      <p:sp>
        <p:nvSpPr>
          <p:cNvPr id="13" name="s31-text-9"/>
          <p:cNvSpPr/>
          <p:nvPr/>
        </p:nvSpPr>
        <p:spPr>
          <a:xfrm>
            <a:off x="2788920" y="274320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1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Openness</a:t>
            </a:r>
            <a:endParaRPr lang="en-US" sz="2100" dirty="0"/>
          </a:p>
        </p:txBody>
      </p:sp>
      <p:sp>
        <p:nvSpPr>
          <p:cNvPr id="14" name="s31-text-10"/>
          <p:cNvSpPr/>
          <p:nvPr/>
        </p:nvSpPr>
        <p:spPr>
          <a:xfrm>
            <a:off x="2788920" y="3456432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the right AI mode</a:t>
            </a:r>
            <a:endParaRPr lang="en-US" sz="1500" dirty="0"/>
          </a:p>
        </p:txBody>
      </p:sp>
      <p:sp>
        <p:nvSpPr>
          <p:cNvPr id="15" name="s31-shape-11"/>
          <p:cNvSpPr/>
          <p:nvPr/>
        </p:nvSpPr>
        <p:spPr>
          <a:xfrm>
            <a:off x="2788920" y="4069080"/>
            <a:ext cx="2103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6" name="s31-text-12"/>
          <p:cNvSpPr/>
          <p:nvPr/>
        </p:nvSpPr>
        <p:spPr>
          <a:xfrm>
            <a:off x="2953512" y="418795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OUTPUT</a:t>
            </a:r>
            <a:endParaRPr lang="en-US" sz="1150" dirty="0"/>
          </a:p>
        </p:txBody>
      </p:sp>
      <p:sp>
        <p:nvSpPr>
          <p:cNvPr id="17" name="s31-text-13"/>
          <p:cNvSpPr/>
          <p:nvPr/>
        </p:nvSpPr>
        <p:spPr>
          <a:xfrm>
            <a:off x="2953512" y="4462272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mode plus a rationale shared with students</a:t>
            </a:r>
            <a:endParaRPr lang="en-US" sz="1400" dirty="0"/>
          </a:p>
        </p:txBody>
      </p:sp>
      <p:sp>
        <p:nvSpPr>
          <p:cNvPr id="18" name="!!gA"/>
          <p:cNvSpPr/>
          <p:nvPr/>
        </p:nvSpPr>
        <p:spPr>
          <a:xfrm>
            <a:off x="5029200" y="1554480"/>
            <a:ext cx="2103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4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8400" dirty="0"/>
          </a:p>
        </p:txBody>
      </p:sp>
      <p:sp>
        <p:nvSpPr>
          <p:cNvPr id="19" name="s31-text-14"/>
          <p:cNvSpPr/>
          <p:nvPr/>
        </p:nvSpPr>
        <p:spPr>
          <a:xfrm>
            <a:off x="5029200" y="274320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1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Architecture</a:t>
            </a:r>
            <a:endParaRPr lang="en-US" sz="2100" dirty="0"/>
          </a:p>
        </p:txBody>
      </p:sp>
      <p:sp>
        <p:nvSpPr>
          <p:cNvPr id="20" name="s31-text-15"/>
          <p:cNvSpPr/>
          <p:nvPr/>
        </p:nvSpPr>
        <p:spPr>
          <a:xfrm>
            <a:off x="5029200" y="3456432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 for visible thinking</a:t>
            </a:r>
            <a:endParaRPr lang="en-US" sz="1500" dirty="0"/>
          </a:p>
        </p:txBody>
      </p:sp>
      <p:sp>
        <p:nvSpPr>
          <p:cNvPr id="21" name="s31-shape-16"/>
          <p:cNvSpPr/>
          <p:nvPr/>
        </p:nvSpPr>
        <p:spPr>
          <a:xfrm>
            <a:off x="5029200" y="4069080"/>
            <a:ext cx="2103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22" name="s31-text-17"/>
          <p:cNvSpPr/>
          <p:nvPr/>
        </p:nvSpPr>
        <p:spPr>
          <a:xfrm>
            <a:off x="5193792" y="418795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OUTPUT</a:t>
            </a:r>
            <a:endParaRPr lang="en-US" sz="1150" dirty="0"/>
          </a:p>
        </p:txBody>
      </p:sp>
      <p:sp>
        <p:nvSpPr>
          <p:cNvPr id="23" name="s31-text-18"/>
          <p:cNvSpPr/>
          <p:nvPr/>
        </p:nvSpPr>
        <p:spPr>
          <a:xfrm>
            <a:off x="5193792" y="4462272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phased task sequence</a:t>
            </a:r>
            <a:endParaRPr lang="en-US" sz="1400" dirty="0"/>
          </a:p>
        </p:txBody>
      </p:sp>
      <p:sp>
        <p:nvSpPr>
          <p:cNvPr id="24" name="!!gL"/>
          <p:cNvSpPr/>
          <p:nvPr/>
        </p:nvSpPr>
        <p:spPr>
          <a:xfrm>
            <a:off x="7269480" y="1554480"/>
            <a:ext cx="2103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4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</a:t>
            </a:r>
            <a:endParaRPr lang="en-US" sz="8400" dirty="0"/>
          </a:p>
        </p:txBody>
      </p:sp>
      <p:sp>
        <p:nvSpPr>
          <p:cNvPr id="25" name="s31-text-19"/>
          <p:cNvSpPr/>
          <p:nvPr/>
        </p:nvSpPr>
        <p:spPr>
          <a:xfrm>
            <a:off x="7269480" y="274320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1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Look for Evidence</a:t>
            </a:r>
            <a:endParaRPr lang="en-US" sz="2100" dirty="0"/>
          </a:p>
        </p:txBody>
      </p:sp>
      <p:sp>
        <p:nvSpPr>
          <p:cNvPr id="26" name="s31-text-20"/>
          <p:cNvSpPr/>
          <p:nvPr/>
        </p:nvSpPr>
        <p:spPr>
          <a:xfrm>
            <a:off x="7269480" y="3456432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Align the rubric</a:t>
            </a:r>
            <a:endParaRPr lang="en-US" sz="1500" dirty="0"/>
          </a:p>
        </p:txBody>
      </p:sp>
      <p:sp>
        <p:nvSpPr>
          <p:cNvPr id="27" name="s31-shape-21"/>
          <p:cNvSpPr/>
          <p:nvPr/>
        </p:nvSpPr>
        <p:spPr>
          <a:xfrm>
            <a:off x="7269480" y="4069080"/>
            <a:ext cx="2103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28" name="s31-text-22"/>
          <p:cNvSpPr/>
          <p:nvPr/>
        </p:nvSpPr>
        <p:spPr>
          <a:xfrm>
            <a:off x="7434072" y="418795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OUTPUT</a:t>
            </a:r>
            <a:endParaRPr lang="en-US" sz="1150" dirty="0"/>
          </a:p>
        </p:txBody>
      </p:sp>
      <p:sp>
        <p:nvSpPr>
          <p:cNvPr id="29" name="s31-text-23"/>
          <p:cNvSpPr/>
          <p:nvPr/>
        </p:nvSpPr>
        <p:spPr>
          <a:xfrm>
            <a:off x="7434072" y="4462272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or 4 dimensions with descriptors</a:t>
            </a:r>
            <a:endParaRPr lang="en-US" sz="1400" dirty="0"/>
          </a:p>
        </p:txBody>
      </p:sp>
      <p:sp>
        <p:nvSpPr>
          <p:cNvPr id="30" name="!!gS"/>
          <p:cNvSpPr/>
          <p:nvPr/>
        </p:nvSpPr>
        <p:spPr>
          <a:xfrm>
            <a:off x="9509760" y="1554480"/>
            <a:ext cx="2103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4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endParaRPr lang="en-US" sz="8400" dirty="0"/>
          </a:p>
        </p:txBody>
      </p:sp>
      <p:sp>
        <p:nvSpPr>
          <p:cNvPr id="31" name="s31-text-24"/>
          <p:cNvSpPr/>
          <p:nvPr/>
        </p:nvSpPr>
        <p:spPr>
          <a:xfrm>
            <a:off x="9509760" y="274320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1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Sustain</a:t>
            </a:r>
            <a:endParaRPr lang="en-US" sz="2100" dirty="0"/>
          </a:p>
        </p:txBody>
      </p:sp>
      <p:sp>
        <p:nvSpPr>
          <p:cNvPr id="32" name="s31-text-25"/>
          <p:cNvSpPr/>
          <p:nvPr/>
        </p:nvSpPr>
        <p:spPr>
          <a:xfrm>
            <a:off x="9509760" y="3456432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Scaffold, pilot, and maintain</a:t>
            </a:r>
            <a:endParaRPr lang="en-US" sz="1500" dirty="0"/>
          </a:p>
        </p:txBody>
      </p:sp>
      <p:sp>
        <p:nvSpPr>
          <p:cNvPr id="33" name="s31-shape-26"/>
          <p:cNvSpPr/>
          <p:nvPr/>
        </p:nvSpPr>
        <p:spPr>
          <a:xfrm>
            <a:off x="9509760" y="4069080"/>
            <a:ext cx="2103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34" name="s31-text-27"/>
          <p:cNvSpPr/>
          <p:nvPr/>
        </p:nvSpPr>
        <p:spPr>
          <a:xfrm>
            <a:off x="9674352" y="418795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OUTPUT</a:t>
            </a:r>
            <a:endParaRPr lang="en-US" sz="1150" dirty="0"/>
          </a:p>
        </p:txBody>
      </p:sp>
      <p:sp>
        <p:nvSpPr>
          <p:cNvPr id="35" name="s31-text-28"/>
          <p:cNvSpPr/>
          <p:nvPr/>
        </p:nvSpPr>
        <p:spPr>
          <a:xfrm>
            <a:off x="9674352" y="4462272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literacy plan and a review date</a:t>
            </a:r>
            <a:endParaRPr lang="en-US" sz="1400" dirty="0"/>
          </a:p>
        </p:txBody>
      </p:sp>
      <p:sp>
        <p:nvSpPr>
          <p:cNvPr id="36" name="s31-shape-29"/>
          <p:cNvSpPr/>
          <p:nvPr/>
        </p:nvSpPr>
        <p:spPr>
          <a:xfrm>
            <a:off x="548640" y="5440680"/>
            <a:ext cx="11109960" cy="731520"/>
          </a:xfrm>
          <a:prstGeom prst="roundRect">
            <a:avLst>
              <a:gd name="adj" fmla="val 10000"/>
            </a:avLst>
          </a:prstGeom>
          <a:solidFill>
            <a:srgbClr val="0B1424"/>
          </a:solidFill>
          <a:ln w="9525">
            <a:solidFill>
              <a:srgbClr val="0B1424"/>
            </a:solidFill>
            <a:prstDash val="solid"/>
          </a:ln>
        </p:spPr>
      </p:sp>
      <p:sp>
        <p:nvSpPr>
          <p:cNvPr id="37" name="s31-text-30"/>
          <p:cNvSpPr/>
          <p:nvPr/>
        </p:nvSpPr>
        <p:spPr>
          <a:xfrm>
            <a:off x="822960" y="544068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↺  Annual review sends S back to G.</a:t>
            </a:r>
            <a:pPr indent="0" marL="0">
              <a:buNone/>
            </a:pPr>
            <a:r>
              <a:rPr lang="en-US" sz="1600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    One assignment, start to finish: 15 to 30 minutes once you've done it before.</a:t>
            </a:r>
            <a:endParaRPr lang="en-US" sz="1600" dirty="0"/>
          </a:p>
        </p:txBody>
      </p:sp>
      <p:sp>
        <p:nvSpPr>
          <p:cNvPr id="38" name="s31-text-31"/>
          <p:cNvSpPr/>
          <p:nvPr/>
        </p:nvSpPr>
        <p:spPr>
          <a:xfrm>
            <a:off x="548640" y="1243584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goal-first sequencing follows Backward Design (Wiggins &amp; McTighe, 2005)</a:t>
            </a:r>
            <a:endParaRPr lang="en-US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300">
        <p159:morph option="byObject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32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GOALS  ·  STEPS G AND O</a:t>
            </a:r>
            <a:endParaRPr lang="en-US" sz="1200" dirty="0"/>
          </a:p>
        </p:txBody>
      </p:sp>
      <p:sp>
        <p:nvSpPr>
          <p:cNvPr id="3" name="s32-text-1"/>
          <p:cNvSpPr/>
          <p:nvPr/>
        </p:nvSpPr>
        <p:spPr>
          <a:xfrm>
            <a:off x="548640" y="676656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Target first. Mode second.</a:t>
            </a:r>
            <a:endParaRPr lang="en-US" sz="3200" dirty="0"/>
          </a:p>
        </p:txBody>
      </p:sp>
      <p:sp>
        <p:nvSpPr>
          <p:cNvPr id="4" name="s32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32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</a:t>
            </a:r>
            <a:endParaRPr lang="en-US" sz="1100" dirty="0"/>
          </a:p>
        </p:txBody>
      </p:sp>
      <p:sp>
        <p:nvSpPr>
          <p:cNvPr id="6" name="!!gG"/>
          <p:cNvSpPr/>
          <p:nvPr/>
        </p:nvSpPr>
        <p:spPr>
          <a:xfrm>
            <a:off x="9098280" y="274320"/>
            <a:ext cx="457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</a:t>
            </a:r>
            <a:endParaRPr lang="en-US" sz="2600" dirty="0"/>
          </a:p>
        </p:txBody>
      </p:sp>
      <p:sp>
        <p:nvSpPr>
          <p:cNvPr id="7" name="!!gO"/>
          <p:cNvSpPr/>
          <p:nvPr/>
        </p:nvSpPr>
        <p:spPr>
          <a:xfrm>
            <a:off x="9610344" y="274320"/>
            <a:ext cx="457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</a:t>
            </a:r>
            <a:endParaRPr lang="en-US" sz="2600" dirty="0"/>
          </a:p>
        </p:txBody>
      </p:sp>
      <p:sp>
        <p:nvSpPr>
          <p:cNvPr id="8" name="!!gA"/>
          <p:cNvSpPr/>
          <p:nvPr/>
        </p:nvSpPr>
        <p:spPr>
          <a:xfrm>
            <a:off x="10122408" y="274320"/>
            <a:ext cx="457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dirty="0">
                <a:solidFill>
                  <a:srgbClr val="C9C1B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600" dirty="0"/>
          </a:p>
        </p:txBody>
      </p:sp>
      <p:sp>
        <p:nvSpPr>
          <p:cNvPr id="9" name="!!gL"/>
          <p:cNvSpPr/>
          <p:nvPr/>
        </p:nvSpPr>
        <p:spPr>
          <a:xfrm>
            <a:off x="10634472" y="274320"/>
            <a:ext cx="457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dirty="0">
                <a:solidFill>
                  <a:srgbClr val="C9C1B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</a:t>
            </a:r>
            <a:endParaRPr lang="en-US" sz="2600" dirty="0"/>
          </a:p>
        </p:txBody>
      </p:sp>
      <p:sp>
        <p:nvSpPr>
          <p:cNvPr id="10" name="!!gS"/>
          <p:cNvSpPr/>
          <p:nvPr/>
        </p:nvSpPr>
        <p:spPr>
          <a:xfrm>
            <a:off x="11146536" y="274320"/>
            <a:ext cx="457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dirty="0">
                <a:solidFill>
                  <a:srgbClr val="C9C1B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endParaRPr lang="en-US" sz="2600" dirty="0"/>
          </a:p>
        </p:txBody>
      </p:sp>
      <p:sp>
        <p:nvSpPr>
          <p:cNvPr id="11" name="s32-text-4"/>
          <p:cNvSpPr/>
          <p:nvPr/>
        </p:nvSpPr>
        <p:spPr>
          <a:xfrm>
            <a:off x="548640" y="169164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  ·  GOAL: NAME THE HUMAN CAPABILITY</a:t>
            </a:r>
            <a:endParaRPr lang="en-US" sz="1150" dirty="0"/>
          </a:p>
        </p:txBody>
      </p:sp>
      <p:sp>
        <p:nvSpPr>
          <p:cNvPr id="12" name="s32-shape-5"/>
          <p:cNvSpPr/>
          <p:nvPr/>
        </p:nvSpPr>
        <p:spPr>
          <a:xfrm>
            <a:off x="548640" y="2057400"/>
            <a:ext cx="5394960" cy="1325880"/>
          </a:xfrm>
          <a:prstGeom prst="roundRect">
            <a:avLst>
              <a:gd name="adj" fmla="val 5517"/>
            </a:avLst>
          </a:prstGeom>
          <a:solidFill>
            <a:srgbClr val="F6E2DE"/>
          </a:solidFill>
          <a:ln w="9525">
            <a:solidFill>
              <a:srgbClr val="F6E2DE"/>
            </a:solidFill>
            <a:prstDash val="solid"/>
          </a:ln>
        </p:spPr>
      </p:sp>
      <p:sp>
        <p:nvSpPr>
          <p:cNvPr id="13" name="s32-text-6"/>
          <p:cNvSpPr/>
          <p:nvPr/>
        </p:nvSpPr>
        <p:spPr>
          <a:xfrm>
            <a:off x="777240" y="219456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FORMAT POSING AS A GOAL</a:t>
            </a:r>
            <a:endParaRPr lang="en-US" sz="1150" dirty="0"/>
          </a:p>
        </p:txBody>
      </p:sp>
      <p:sp>
        <p:nvSpPr>
          <p:cNvPr id="14" name="s32-text-7"/>
          <p:cNvSpPr/>
          <p:nvPr/>
        </p:nvSpPr>
        <p:spPr>
          <a:xfrm>
            <a:off x="777240" y="2514600"/>
            <a:ext cx="5029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"Write an essay about climate policy."</a:t>
            </a:r>
            <a:endParaRPr lang="en-US" sz="1900" dirty="0"/>
          </a:p>
        </p:txBody>
      </p:sp>
      <p:sp>
        <p:nvSpPr>
          <p:cNvPr id="15" name="s32-shape-8"/>
          <p:cNvSpPr/>
          <p:nvPr/>
        </p:nvSpPr>
        <p:spPr>
          <a:xfrm>
            <a:off x="548640" y="3566160"/>
            <a:ext cx="5394960" cy="1600200"/>
          </a:xfrm>
          <a:prstGeom prst="roundRect">
            <a:avLst>
              <a:gd name="adj" fmla="val 4571"/>
            </a:avLst>
          </a:prstGeom>
          <a:solidFill>
            <a:srgbClr val="E1EEE8"/>
          </a:solidFill>
          <a:ln w="9525">
            <a:solidFill>
              <a:srgbClr val="E1EEE8"/>
            </a:solidFill>
            <a:prstDash val="solid"/>
          </a:ln>
        </p:spPr>
      </p:sp>
      <p:sp>
        <p:nvSpPr>
          <p:cNvPr id="16" name="s32-text-9"/>
          <p:cNvSpPr/>
          <p:nvPr/>
        </p:nvSpPr>
        <p:spPr>
          <a:xfrm>
            <a:off x="777240" y="370332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HUMAN LEARNING TARGET</a:t>
            </a:r>
            <a:endParaRPr lang="en-US" sz="1150" dirty="0"/>
          </a:p>
        </p:txBody>
      </p:sp>
      <p:sp>
        <p:nvSpPr>
          <p:cNvPr id="17" name="s32-text-10"/>
          <p:cNvSpPr/>
          <p:nvPr/>
        </p:nvSpPr>
        <p:spPr>
          <a:xfrm>
            <a:off x="777240" y="4023360"/>
            <a:ext cx="5029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"Evaluate competing policy arguments using evidence and construct an original, defensible position."</a:t>
            </a:r>
            <a:endParaRPr lang="en-US" sz="1900" dirty="0"/>
          </a:p>
        </p:txBody>
      </p:sp>
      <p:sp>
        <p:nvSpPr>
          <p:cNvPr id="18" name="s32-text-11"/>
          <p:cNvSpPr/>
          <p:nvPr/>
        </p:nvSpPr>
        <p:spPr>
          <a:xfrm>
            <a:off x="548640" y="5349240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Ask: what part of this thinking must remain human for learning to occur?</a:t>
            </a:r>
            <a:endParaRPr lang="en-US" sz="1550" dirty="0"/>
          </a:p>
        </p:txBody>
      </p:sp>
      <p:sp>
        <p:nvSpPr>
          <p:cNvPr id="19" name="s32-text-12"/>
          <p:cNvSpPr/>
          <p:nvPr/>
        </p:nvSpPr>
        <p:spPr>
          <a:xfrm>
            <a:off x="6400800" y="169164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  ·  OPENNESS: FOUR QUESTIONS, IN ORDER</a:t>
            </a:r>
            <a:endParaRPr lang="en-US" sz="1150" dirty="0"/>
          </a:p>
        </p:txBody>
      </p:sp>
      <p:sp>
        <p:nvSpPr>
          <p:cNvPr id="20" name="s32-shape-13"/>
          <p:cNvSpPr/>
          <p:nvPr/>
        </p:nvSpPr>
        <p:spPr>
          <a:xfrm>
            <a:off x="6400800" y="2057400"/>
            <a:ext cx="52578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21" name="s32-text-14"/>
          <p:cNvSpPr/>
          <p:nvPr/>
        </p:nvSpPr>
        <p:spPr>
          <a:xfrm>
            <a:off x="6583680" y="2057400"/>
            <a:ext cx="411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B4C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600" dirty="0"/>
          </a:p>
        </p:txBody>
      </p:sp>
      <p:sp>
        <p:nvSpPr>
          <p:cNvPr id="22" name="s32-text-15"/>
          <p:cNvSpPr/>
          <p:nvPr/>
        </p:nvSpPr>
        <p:spPr>
          <a:xfrm>
            <a:off x="7040880" y="2057400"/>
            <a:ext cx="4526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Does AI support or replace the target learning?</a:t>
            </a:r>
            <a:endParaRPr lang="en-US" sz="1650" dirty="0"/>
          </a:p>
        </p:txBody>
      </p:sp>
      <p:sp>
        <p:nvSpPr>
          <p:cNvPr id="23" name="s32-shape-16"/>
          <p:cNvSpPr/>
          <p:nvPr/>
        </p:nvSpPr>
        <p:spPr>
          <a:xfrm>
            <a:off x="6400800" y="2926080"/>
            <a:ext cx="52578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24" name="s32-text-17"/>
          <p:cNvSpPr/>
          <p:nvPr/>
        </p:nvSpPr>
        <p:spPr>
          <a:xfrm>
            <a:off x="6583680" y="2926080"/>
            <a:ext cx="411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B4C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600" dirty="0"/>
          </a:p>
        </p:txBody>
      </p:sp>
      <p:sp>
        <p:nvSpPr>
          <p:cNvPr id="25" name="s32-text-18"/>
          <p:cNvSpPr/>
          <p:nvPr/>
        </p:nvSpPr>
        <p:spPr>
          <a:xfrm>
            <a:off x="7040880" y="2926080"/>
            <a:ext cx="4526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specific cognitive acts must remain human?</a:t>
            </a:r>
            <a:endParaRPr lang="en-US" sz="1650" dirty="0"/>
          </a:p>
        </p:txBody>
      </p:sp>
      <p:sp>
        <p:nvSpPr>
          <p:cNvPr id="26" name="s32-shape-19"/>
          <p:cNvSpPr/>
          <p:nvPr/>
        </p:nvSpPr>
        <p:spPr>
          <a:xfrm>
            <a:off x="6400800" y="3794760"/>
            <a:ext cx="52578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27" name="s32-text-20"/>
          <p:cNvSpPr/>
          <p:nvPr/>
        </p:nvSpPr>
        <p:spPr>
          <a:xfrm>
            <a:off x="6583680" y="3794760"/>
            <a:ext cx="411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B4C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600" dirty="0"/>
          </a:p>
        </p:txBody>
      </p:sp>
      <p:sp>
        <p:nvSpPr>
          <p:cNvPr id="28" name="s32-text-21"/>
          <p:cNvSpPr/>
          <p:nvPr/>
        </p:nvSpPr>
        <p:spPr>
          <a:xfrm>
            <a:off x="7040880" y="3794760"/>
            <a:ext cx="4526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Would AI remove a desirable difficulty?</a:t>
            </a:r>
            <a:endParaRPr lang="en-US" sz="1650" dirty="0"/>
          </a:p>
        </p:txBody>
      </p:sp>
      <p:sp>
        <p:nvSpPr>
          <p:cNvPr id="29" name="s32-shape-22"/>
          <p:cNvSpPr/>
          <p:nvPr/>
        </p:nvSpPr>
        <p:spPr>
          <a:xfrm>
            <a:off x="6400800" y="4663440"/>
            <a:ext cx="52578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30" name="s32-text-23"/>
          <p:cNvSpPr/>
          <p:nvPr/>
        </p:nvSpPr>
        <p:spPr>
          <a:xfrm>
            <a:off x="6583680" y="4663440"/>
            <a:ext cx="411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B4C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600" dirty="0"/>
          </a:p>
        </p:txBody>
      </p:sp>
      <p:sp>
        <p:nvSpPr>
          <p:cNvPr id="31" name="s32-text-24"/>
          <p:cNvSpPr/>
          <p:nvPr/>
        </p:nvSpPr>
        <p:spPr>
          <a:xfrm>
            <a:off x="7040880" y="4663440"/>
            <a:ext cx="4526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all students access and use the tools?</a:t>
            </a:r>
            <a:endParaRPr lang="en-US" sz="1650" dirty="0"/>
          </a:p>
        </p:txBody>
      </p:sp>
      <p:sp>
        <p:nvSpPr>
          <p:cNvPr id="32" name="s32-text-25"/>
          <p:cNvSpPr/>
          <p:nvPr/>
        </p:nvSpPr>
        <p:spPr>
          <a:xfrm>
            <a:off x="6400800" y="5577840"/>
            <a:ext cx="5257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the rationale down and share it. Students follow a stated reason.</a:t>
            </a:r>
            <a:endParaRPr lang="en-US" sz="155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100">
        <p159:morph option="byObject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33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GOALS  ·  STEP A</a:t>
            </a:r>
            <a:endParaRPr lang="en-US" sz="1200" dirty="0"/>
          </a:p>
        </p:txBody>
      </p:sp>
      <p:sp>
        <p:nvSpPr>
          <p:cNvPr id="3" name="s33-text-1"/>
          <p:cNvSpPr/>
          <p:nvPr/>
        </p:nvSpPr>
        <p:spPr>
          <a:xfrm>
            <a:off x="548640" y="676656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Architecture: two phases, four patterns</a:t>
            </a:r>
            <a:endParaRPr lang="en-US" sz="3000" dirty="0"/>
          </a:p>
        </p:txBody>
      </p:sp>
      <p:sp>
        <p:nvSpPr>
          <p:cNvPr id="4" name="s33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33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</a:t>
            </a:r>
            <a:endParaRPr lang="en-US" sz="1100" dirty="0"/>
          </a:p>
        </p:txBody>
      </p:sp>
      <p:sp>
        <p:nvSpPr>
          <p:cNvPr id="6" name="!!gG"/>
          <p:cNvSpPr/>
          <p:nvPr/>
        </p:nvSpPr>
        <p:spPr>
          <a:xfrm>
            <a:off x="9098280" y="274320"/>
            <a:ext cx="457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dirty="0">
                <a:solidFill>
                  <a:srgbClr val="C9C1B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</a:t>
            </a:r>
            <a:endParaRPr lang="en-US" sz="2600" dirty="0"/>
          </a:p>
        </p:txBody>
      </p:sp>
      <p:sp>
        <p:nvSpPr>
          <p:cNvPr id="7" name="!!gO"/>
          <p:cNvSpPr/>
          <p:nvPr/>
        </p:nvSpPr>
        <p:spPr>
          <a:xfrm>
            <a:off x="9610344" y="274320"/>
            <a:ext cx="457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dirty="0">
                <a:solidFill>
                  <a:srgbClr val="C9C1B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</a:t>
            </a:r>
            <a:endParaRPr lang="en-US" sz="2600" dirty="0"/>
          </a:p>
        </p:txBody>
      </p:sp>
      <p:sp>
        <p:nvSpPr>
          <p:cNvPr id="8" name="!!gA"/>
          <p:cNvSpPr/>
          <p:nvPr/>
        </p:nvSpPr>
        <p:spPr>
          <a:xfrm>
            <a:off x="10122408" y="274320"/>
            <a:ext cx="457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600" dirty="0"/>
          </a:p>
        </p:txBody>
      </p:sp>
      <p:sp>
        <p:nvSpPr>
          <p:cNvPr id="9" name="!!gL"/>
          <p:cNvSpPr/>
          <p:nvPr/>
        </p:nvSpPr>
        <p:spPr>
          <a:xfrm>
            <a:off x="10634472" y="274320"/>
            <a:ext cx="457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dirty="0">
                <a:solidFill>
                  <a:srgbClr val="C9C1B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</a:t>
            </a:r>
            <a:endParaRPr lang="en-US" sz="2600" dirty="0"/>
          </a:p>
        </p:txBody>
      </p:sp>
      <p:sp>
        <p:nvSpPr>
          <p:cNvPr id="10" name="!!gS"/>
          <p:cNvSpPr/>
          <p:nvPr/>
        </p:nvSpPr>
        <p:spPr>
          <a:xfrm>
            <a:off x="11146536" y="274320"/>
            <a:ext cx="457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dirty="0">
                <a:solidFill>
                  <a:srgbClr val="C9C1B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endParaRPr lang="en-US" sz="2600" dirty="0"/>
          </a:p>
        </p:txBody>
      </p:sp>
      <p:sp>
        <p:nvSpPr>
          <p:cNvPr id="11" name="s33-shape-4"/>
          <p:cNvSpPr/>
          <p:nvPr/>
        </p:nvSpPr>
        <p:spPr>
          <a:xfrm>
            <a:off x="548640" y="1645920"/>
            <a:ext cx="5486400" cy="1417320"/>
          </a:xfrm>
          <a:prstGeom prst="roundRect">
            <a:avLst>
              <a:gd name="adj" fmla="val 5161"/>
            </a:avLst>
          </a:prstGeom>
          <a:solidFill>
            <a:srgbClr val="E4EBF5"/>
          </a:solidFill>
          <a:ln w="9525">
            <a:solidFill>
              <a:srgbClr val="E4EBF5"/>
            </a:solidFill>
            <a:prstDash val="solid"/>
          </a:ln>
        </p:spPr>
      </p:sp>
      <p:sp>
        <p:nvSpPr>
          <p:cNvPr id="12" name="s33-text-5"/>
          <p:cNvSpPr/>
          <p:nvPr/>
        </p:nvSpPr>
        <p:spPr>
          <a:xfrm>
            <a:off x="777240" y="17830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PHASE A  ·  FORMATIVE</a:t>
            </a:r>
            <a:endParaRPr lang="en-US" sz="1150" dirty="0"/>
          </a:p>
        </p:txBody>
      </p:sp>
      <p:sp>
        <p:nvSpPr>
          <p:cNvPr id="13" name="s33-text-6"/>
          <p:cNvSpPr/>
          <p:nvPr/>
        </p:nvSpPr>
        <p:spPr>
          <a:xfrm>
            <a:off x="777240" y="205740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Learning phase. AI often more open.</a:t>
            </a:r>
            <a:endParaRPr lang="en-US" sz="1500" dirty="0"/>
          </a:p>
        </p:txBody>
      </p:sp>
      <p:sp>
        <p:nvSpPr>
          <p:cNvPr id="14" name="s33-text-7"/>
          <p:cNvSpPr/>
          <p:nvPr/>
        </p:nvSpPr>
        <p:spPr>
          <a:xfrm>
            <a:off x="777240" y="237744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Planning document · structured AI interaction with logs · peer review · instructor checkpoint · reflection</a:t>
            </a:r>
            <a:endParaRPr lang="en-US" sz="1350" dirty="0"/>
          </a:p>
        </p:txBody>
      </p:sp>
      <p:sp>
        <p:nvSpPr>
          <p:cNvPr id="15" name="s33-shape-8"/>
          <p:cNvSpPr/>
          <p:nvPr/>
        </p:nvSpPr>
        <p:spPr>
          <a:xfrm>
            <a:off x="6172200" y="1645920"/>
            <a:ext cx="5486400" cy="1417320"/>
          </a:xfrm>
          <a:prstGeom prst="roundRect">
            <a:avLst>
              <a:gd name="adj" fmla="val 5161"/>
            </a:avLst>
          </a:prstGeom>
          <a:solidFill>
            <a:srgbClr val="E1EEE8"/>
          </a:solidFill>
          <a:ln w="9525">
            <a:solidFill>
              <a:srgbClr val="E1EEE8"/>
            </a:solidFill>
            <a:prstDash val="solid"/>
          </a:ln>
        </p:spPr>
      </p:sp>
      <p:sp>
        <p:nvSpPr>
          <p:cNvPr id="16" name="s33-text-9"/>
          <p:cNvSpPr/>
          <p:nvPr/>
        </p:nvSpPr>
        <p:spPr>
          <a:xfrm>
            <a:off x="6400800" y="17830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PHASE B  ·  SUMMATIVE</a:t>
            </a:r>
            <a:endParaRPr lang="en-US" sz="1150" dirty="0"/>
          </a:p>
        </p:txBody>
      </p:sp>
      <p:sp>
        <p:nvSpPr>
          <p:cNvPr id="17" name="s33-text-10"/>
          <p:cNvSpPr/>
          <p:nvPr/>
        </p:nvSpPr>
        <p:spPr>
          <a:xfrm>
            <a:off x="6400800" y="205740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Demonstration phase. Verification raised.</a:t>
            </a:r>
            <a:endParaRPr lang="en-US" sz="1500" dirty="0"/>
          </a:p>
        </p:txBody>
      </p:sp>
      <p:sp>
        <p:nvSpPr>
          <p:cNvPr id="18" name="s33-text-11"/>
          <p:cNvSpPr/>
          <p:nvPr/>
        </p:nvSpPr>
        <p:spPr>
          <a:xfrm>
            <a:off x="6400800" y="237744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Final deliverable with process documentation · verification protocol · human performance checkpoint · transfer task</a:t>
            </a:r>
            <a:endParaRPr lang="en-US" sz="1350" dirty="0"/>
          </a:p>
        </p:txBody>
      </p:sp>
      <p:sp>
        <p:nvSpPr>
          <p:cNvPr id="19" name="s33-text-12"/>
          <p:cNvSpPr/>
          <p:nvPr/>
        </p:nvSpPr>
        <p:spPr>
          <a:xfrm>
            <a:off x="548640" y="3291840"/>
            <a:ext cx="9144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PATTERNS   ·   FILLED = STUDENT STEP   ·   OUTLINED = AI STEP</a:t>
            </a:r>
            <a:endParaRPr lang="en-US" sz="1150" dirty="0"/>
          </a:p>
        </p:txBody>
      </p:sp>
      <p:sp>
        <p:nvSpPr>
          <p:cNvPr id="20" name="s33-text-13"/>
          <p:cNvSpPr/>
          <p:nvPr/>
        </p:nvSpPr>
        <p:spPr>
          <a:xfrm>
            <a:off x="548640" y="3639312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Sandwich</a:t>
            </a:r>
            <a:endParaRPr lang="en-US" sz="1700" dirty="0"/>
          </a:p>
        </p:txBody>
      </p:sp>
      <p:sp>
        <p:nvSpPr>
          <p:cNvPr id="21" name="s33-shape-14"/>
          <p:cNvSpPr/>
          <p:nvPr/>
        </p:nvSpPr>
        <p:spPr>
          <a:xfrm>
            <a:off x="3017520" y="3675888"/>
            <a:ext cx="2709672" cy="493776"/>
          </a:xfrm>
          <a:prstGeom prst="roundRect">
            <a:avLst>
              <a:gd name="adj" fmla="val 50000"/>
            </a:avLst>
          </a:prstGeom>
          <a:solidFill>
            <a:srgbClr val="155244"/>
          </a:solidFill>
          <a:ln w="19050">
            <a:solidFill>
              <a:srgbClr val="155244"/>
            </a:solidFill>
            <a:prstDash val="solid"/>
          </a:ln>
        </p:spPr>
      </p:sp>
      <p:sp>
        <p:nvSpPr>
          <p:cNvPr id="22" name="s33-text-15"/>
          <p:cNvSpPr/>
          <p:nvPr/>
        </p:nvSpPr>
        <p:spPr>
          <a:xfrm>
            <a:off x="3090672" y="3675888"/>
            <a:ext cx="256336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brainstorm</a:t>
            </a:r>
            <a:endParaRPr lang="en-US" sz="1250" dirty="0"/>
          </a:p>
        </p:txBody>
      </p:sp>
      <p:sp>
        <p:nvSpPr>
          <p:cNvPr id="23" name="s33-text-16"/>
          <p:cNvSpPr/>
          <p:nvPr/>
        </p:nvSpPr>
        <p:spPr>
          <a:xfrm>
            <a:off x="5727192" y="3657600"/>
            <a:ext cx="2560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›</a:t>
            </a:r>
            <a:endParaRPr lang="en-US" sz="2000" dirty="0"/>
          </a:p>
        </p:txBody>
      </p:sp>
      <p:sp>
        <p:nvSpPr>
          <p:cNvPr id="24" name="s33-shape-17"/>
          <p:cNvSpPr/>
          <p:nvPr/>
        </p:nvSpPr>
        <p:spPr>
          <a:xfrm>
            <a:off x="5983224" y="3675888"/>
            <a:ext cx="2709672" cy="49377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2B4C7C"/>
            </a:solidFill>
            <a:prstDash val="solid"/>
          </a:ln>
        </p:spPr>
      </p:sp>
      <p:sp>
        <p:nvSpPr>
          <p:cNvPr id="25" name="s33-text-18"/>
          <p:cNvSpPr/>
          <p:nvPr/>
        </p:nvSpPr>
        <p:spPr>
          <a:xfrm>
            <a:off x="6056376" y="3675888"/>
            <a:ext cx="256336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expansion</a:t>
            </a:r>
            <a:endParaRPr lang="en-US" sz="1250" dirty="0"/>
          </a:p>
        </p:txBody>
      </p:sp>
      <p:sp>
        <p:nvSpPr>
          <p:cNvPr id="26" name="s33-text-19"/>
          <p:cNvSpPr/>
          <p:nvPr/>
        </p:nvSpPr>
        <p:spPr>
          <a:xfrm>
            <a:off x="8692896" y="3657600"/>
            <a:ext cx="2560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›</a:t>
            </a:r>
            <a:endParaRPr lang="en-US" sz="2000" dirty="0"/>
          </a:p>
        </p:txBody>
      </p:sp>
      <p:sp>
        <p:nvSpPr>
          <p:cNvPr id="27" name="s33-shape-20"/>
          <p:cNvSpPr/>
          <p:nvPr/>
        </p:nvSpPr>
        <p:spPr>
          <a:xfrm>
            <a:off x="8948928" y="3675888"/>
            <a:ext cx="2709672" cy="493776"/>
          </a:xfrm>
          <a:prstGeom prst="roundRect">
            <a:avLst>
              <a:gd name="adj" fmla="val 50000"/>
            </a:avLst>
          </a:prstGeom>
          <a:solidFill>
            <a:srgbClr val="155244"/>
          </a:solidFill>
          <a:ln w="19050">
            <a:solidFill>
              <a:srgbClr val="155244"/>
            </a:solidFill>
            <a:prstDash val="solid"/>
          </a:ln>
        </p:spPr>
      </p:sp>
      <p:sp>
        <p:nvSpPr>
          <p:cNvPr id="28" name="s33-text-21"/>
          <p:cNvSpPr/>
          <p:nvPr/>
        </p:nvSpPr>
        <p:spPr>
          <a:xfrm>
            <a:off x="9022080" y="3675888"/>
            <a:ext cx="256336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critique and refinement</a:t>
            </a:r>
            <a:endParaRPr lang="en-US" sz="1250" dirty="0"/>
          </a:p>
        </p:txBody>
      </p:sp>
      <p:sp>
        <p:nvSpPr>
          <p:cNvPr id="29" name="s33-text-22"/>
          <p:cNvSpPr/>
          <p:nvPr/>
        </p:nvSpPr>
        <p:spPr>
          <a:xfrm>
            <a:off x="548640" y="4306824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Verification Challenge</a:t>
            </a:r>
            <a:endParaRPr lang="en-US" sz="1700" dirty="0"/>
          </a:p>
        </p:txBody>
      </p:sp>
      <p:sp>
        <p:nvSpPr>
          <p:cNvPr id="30" name="s33-shape-23"/>
          <p:cNvSpPr/>
          <p:nvPr/>
        </p:nvSpPr>
        <p:spPr>
          <a:xfrm>
            <a:off x="3017520" y="4343400"/>
            <a:ext cx="1968246" cy="49377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2B4C7C"/>
            </a:solidFill>
            <a:prstDash val="solid"/>
          </a:ln>
        </p:spPr>
      </p:sp>
      <p:sp>
        <p:nvSpPr>
          <p:cNvPr id="31" name="s33-text-24"/>
          <p:cNvSpPr/>
          <p:nvPr/>
        </p:nvSpPr>
        <p:spPr>
          <a:xfrm>
            <a:off x="3090672" y="4343400"/>
            <a:ext cx="182194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output</a:t>
            </a:r>
            <a:endParaRPr lang="en-US" sz="1250" dirty="0"/>
          </a:p>
        </p:txBody>
      </p:sp>
      <p:sp>
        <p:nvSpPr>
          <p:cNvPr id="32" name="s33-text-25"/>
          <p:cNvSpPr/>
          <p:nvPr/>
        </p:nvSpPr>
        <p:spPr>
          <a:xfrm>
            <a:off x="4985766" y="4325112"/>
            <a:ext cx="2560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›</a:t>
            </a:r>
            <a:endParaRPr lang="en-US" sz="2000" dirty="0"/>
          </a:p>
        </p:txBody>
      </p:sp>
      <p:sp>
        <p:nvSpPr>
          <p:cNvPr id="33" name="s33-shape-26"/>
          <p:cNvSpPr/>
          <p:nvPr/>
        </p:nvSpPr>
        <p:spPr>
          <a:xfrm>
            <a:off x="5241798" y="4343400"/>
            <a:ext cx="1968246" cy="493776"/>
          </a:xfrm>
          <a:prstGeom prst="roundRect">
            <a:avLst>
              <a:gd name="adj" fmla="val 50000"/>
            </a:avLst>
          </a:prstGeom>
          <a:solidFill>
            <a:srgbClr val="155244"/>
          </a:solidFill>
          <a:ln w="19050">
            <a:solidFill>
              <a:srgbClr val="155244"/>
            </a:solidFill>
            <a:prstDash val="solid"/>
          </a:ln>
        </p:spPr>
      </p:sp>
      <p:sp>
        <p:nvSpPr>
          <p:cNvPr id="34" name="s33-text-27"/>
          <p:cNvSpPr/>
          <p:nvPr/>
        </p:nvSpPr>
        <p:spPr>
          <a:xfrm>
            <a:off x="5314950" y="4343400"/>
            <a:ext cx="182194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 finds errors</a:t>
            </a:r>
            <a:endParaRPr lang="en-US" sz="1250" dirty="0"/>
          </a:p>
        </p:txBody>
      </p:sp>
      <p:sp>
        <p:nvSpPr>
          <p:cNvPr id="35" name="s33-text-28"/>
          <p:cNvSpPr/>
          <p:nvPr/>
        </p:nvSpPr>
        <p:spPr>
          <a:xfrm>
            <a:off x="7210044" y="4325112"/>
            <a:ext cx="2560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›</a:t>
            </a:r>
            <a:endParaRPr lang="en-US" sz="2000" dirty="0"/>
          </a:p>
        </p:txBody>
      </p:sp>
      <p:sp>
        <p:nvSpPr>
          <p:cNvPr id="36" name="s33-shape-29"/>
          <p:cNvSpPr/>
          <p:nvPr/>
        </p:nvSpPr>
        <p:spPr>
          <a:xfrm>
            <a:off x="7466076" y="4343400"/>
            <a:ext cx="1968246" cy="493776"/>
          </a:xfrm>
          <a:prstGeom prst="roundRect">
            <a:avLst>
              <a:gd name="adj" fmla="val 50000"/>
            </a:avLst>
          </a:prstGeom>
          <a:solidFill>
            <a:srgbClr val="155244"/>
          </a:solidFill>
          <a:ln w="19050">
            <a:solidFill>
              <a:srgbClr val="155244"/>
            </a:solidFill>
            <a:prstDash val="solid"/>
          </a:ln>
        </p:spPr>
      </p:sp>
      <p:sp>
        <p:nvSpPr>
          <p:cNvPr id="37" name="s33-text-30"/>
          <p:cNvSpPr/>
          <p:nvPr/>
        </p:nvSpPr>
        <p:spPr>
          <a:xfrm>
            <a:off x="7539228" y="4343400"/>
            <a:ext cx="182194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Corrects from course materials</a:t>
            </a:r>
            <a:endParaRPr lang="en-US" sz="1250" dirty="0"/>
          </a:p>
        </p:txBody>
      </p:sp>
      <p:sp>
        <p:nvSpPr>
          <p:cNvPr id="38" name="s33-text-31"/>
          <p:cNvSpPr/>
          <p:nvPr/>
        </p:nvSpPr>
        <p:spPr>
          <a:xfrm>
            <a:off x="9434322" y="4325112"/>
            <a:ext cx="2560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›</a:t>
            </a:r>
            <a:endParaRPr lang="en-US" sz="2000" dirty="0"/>
          </a:p>
        </p:txBody>
      </p:sp>
      <p:sp>
        <p:nvSpPr>
          <p:cNvPr id="39" name="s33-shape-32"/>
          <p:cNvSpPr/>
          <p:nvPr/>
        </p:nvSpPr>
        <p:spPr>
          <a:xfrm>
            <a:off x="9690354" y="4343400"/>
            <a:ext cx="1968246" cy="493776"/>
          </a:xfrm>
          <a:prstGeom prst="roundRect">
            <a:avLst>
              <a:gd name="adj" fmla="val 50000"/>
            </a:avLst>
          </a:prstGeom>
          <a:solidFill>
            <a:srgbClr val="155244"/>
          </a:solidFill>
          <a:ln w="19050">
            <a:solidFill>
              <a:srgbClr val="155244"/>
            </a:solidFill>
            <a:prstDash val="solid"/>
          </a:ln>
        </p:spPr>
      </p:sp>
      <p:sp>
        <p:nvSpPr>
          <p:cNvPr id="40" name="s33-text-33"/>
          <p:cNvSpPr/>
          <p:nvPr/>
        </p:nvSpPr>
        <p:spPr>
          <a:xfrm>
            <a:off x="9763506" y="4343400"/>
            <a:ext cx="182194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Explains corrections</a:t>
            </a:r>
            <a:endParaRPr lang="en-US" sz="1250" dirty="0"/>
          </a:p>
        </p:txBody>
      </p:sp>
      <p:sp>
        <p:nvSpPr>
          <p:cNvPr id="41" name="s33-text-34"/>
          <p:cNvSpPr/>
          <p:nvPr/>
        </p:nvSpPr>
        <p:spPr>
          <a:xfrm>
            <a:off x="548640" y="4974336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Comparative Analysis</a:t>
            </a:r>
            <a:endParaRPr lang="en-US" sz="1700" dirty="0"/>
          </a:p>
        </p:txBody>
      </p:sp>
      <p:sp>
        <p:nvSpPr>
          <p:cNvPr id="42" name="s33-shape-35"/>
          <p:cNvSpPr/>
          <p:nvPr/>
        </p:nvSpPr>
        <p:spPr>
          <a:xfrm>
            <a:off x="3017520" y="5010912"/>
            <a:ext cx="1968246" cy="49377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2B4C7C"/>
            </a:solidFill>
            <a:prstDash val="solid"/>
          </a:ln>
        </p:spPr>
      </p:sp>
      <p:sp>
        <p:nvSpPr>
          <p:cNvPr id="43" name="s33-text-36"/>
          <p:cNvSpPr/>
          <p:nvPr/>
        </p:nvSpPr>
        <p:spPr>
          <a:xfrm>
            <a:off x="3090672" y="5010912"/>
            <a:ext cx="182194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generates several responses</a:t>
            </a:r>
            <a:endParaRPr lang="en-US" sz="1250" dirty="0"/>
          </a:p>
        </p:txBody>
      </p:sp>
      <p:sp>
        <p:nvSpPr>
          <p:cNvPr id="44" name="s33-text-37"/>
          <p:cNvSpPr/>
          <p:nvPr/>
        </p:nvSpPr>
        <p:spPr>
          <a:xfrm>
            <a:off x="4985766" y="4992624"/>
            <a:ext cx="2560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›</a:t>
            </a:r>
            <a:endParaRPr lang="en-US" sz="2000" dirty="0"/>
          </a:p>
        </p:txBody>
      </p:sp>
      <p:sp>
        <p:nvSpPr>
          <p:cNvPr id="45" name="s33-shape-38"/>
          <p:cNvSpPr/>
          <p:nvPr/>
        </p:nvSpPr>
        <p:spPr>
          <a:xfrm>
            <a:off x="5241798" y="5010912"/>
            <a:ext cx="1968246" cy="493776"/>
          </a:xfrm>
          <a:prstGeom prst="roundRect">
            <a:avLst>
              <a:gd name="adj" fmla="val 50000"/>
            </a:avLst>
          </a:prstGeom>
          <a:solidFill>
            <a:srgbClr val="155244"/>
          </a:solidFill>
          <a:ln w="19050">
            <a:solidFill>
              <a:srgbClr val="155244"/>
            </a:solidFill>
            <a:prstDash val="solid"/>
          </a:ln>
        </p:spPr>
      </p:sp>
      <p:sp>
        <p:nvSpPr>
          <p:cNvPr id="46" name="s33-text-39"/>
          <p:cNvSpPr/>
          <p:nvPr/>
        </p:nvSpPr>
        <p:spPr>
          <a:xfrm>
            <a:off x="5314950" y="5010912"/>
            <a:ext cx="182194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 evaluates with a framework</a:t>
            </a:r>
            <a:endParaRPr lang="en-US" sz="1250" dirty="0"/>
          </a:p>
        </p:txBody>
      </p:sp>
      <p:sp>
        <p:nvSpPr>
          <p:cNvPr id="47" name="s33-text-40"/>
          <p:cNvSpPr/>
          <p:nvPr/>
        </p:nvSpPr>
        <p:spPr>
          <a:xfrm>
            <a:off x="7210044" y="4992624"/>
            <a:ext cx="2560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›</a:t>
            </a:r>
            <a:endParaRPr lang="en-US" sz="2000" dirty="0"/>
          </a:p>
        </p:txBody>
      </p:sp>
      <p:sp>
        <p:nvSpPr>
          <p:cNvPr id="48" name="s33-shape-41"/>
          <p:cNvSpPr/>
          <p:nvPr/>
        </p:nvSpPr>
        <p:spPr>
          <a:xfrm>
            <a:off x="7466076" y="5010912"/>
            <a:ext cx="1968246" cy="493776"/>
          </a:xfrm>
          <a:prstGeom prst="roundRect">
            <a:avLst>
              <a:gd name="adj" fmla="val 50000"/>
            </a:avLst>
          </a:prstGeom>
          <a:solidFill>
            <a:srgbClr val="155244"/>
          </a:solidFill>
          <a:ln w="19050">
            <a:solidFill>
              <a:srgbClr val="155244"/>
            </a:solidFill>
            <a:prstDash val="solid"/>
          </a:ln>
        </p:spPr>
      </p:sp>
      <p:sp>
        <p:nvSpPr>
          <p:cNvPr id="49" name="s33-text-42"/>
          <p:cNvSpPr/>
          <p:nvPr/>
        </p:nvSpPr>
        <p:spPr>
          <a:xfrm>
            <a:off x="7539228" y="5010912"/>
            <a:ext cx="182194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Synthesizes a better one</a:t>
            </a:r>
            <a:endParaRPr lang="en-US" sz="1250" dirty="0"/>
          </a:p>
        </p:txBody>
      </p:sp>
      <p:sp>
        <p:nvSpPr>
          <p:cNvPr id="50" name="s33-text-43"/>
          <p:cNvSpPr/>
          <p:nvPr/>
        </p:nvSpPr>
        <p:spPr>
          <a:xfrm>
            <a:off x="9434322" y="4992624"/>
            <a:ext cx="2560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›</a:t>
            </a:r>
            <a:endParaRPr lang="en-US" sz="2000" dirty="0"/>
          </a:p>
        </p:txBody>
      </p:sp>
      <p:sp>
        <p:nvSpPr>
          <p:cNvPr id="51" name="s33-shape-44"/>
          <p:cNvSpPr/>
          <p:nvPr/>
        </p:nvSpPr>
        <p:spPr>
          <a:xfrm>
            <a:off x="9690354" y="5010912"/>
            <a:ext cx="1968246" cy="493776"/>
          </a:xfrm>
          <a:prstGeom prst="roundRect">
            <a:avLst>
              <a:gd name="adj" fmla="val 50000"/>
            </a:avLst>
          </a:prstGeom>
          <a:solidFill>
            <a:srgbClr val="155244"/>
          </a:solidFill>
          <a:ln w="19050">
            <a:solidFill>
              <a:srgbClr val="155244"/>
            </a:solidFill>
            <a:prstDash val="solid"/>
          </a:ln>
        </p:spPr>
      </p:sp>
      <p:sp>
        <p:nvSpPr>
          <p:cNvPr id="52" name="s33-text-45"/>
          <p:cNvSpPr/>
          <p:nvPr/>
        </p:nvSpPr>
        <p:spPr>
          <a:xfrm>
            <a:off x="9763506" y="5010912"/>
            <a:ext cx="182194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Defends choices</a:t>
            </a:r>
            <a:endParaRPr lang="en-US" sz="1250" dirty="0"/>
          </a:p>
        </p:txBody>
      </p:sp>
      <p:sp>
        <p:nvSpPr>
          <p:cNvPr id="53" name="s33-text-46"/>
          <p:cNvSpPr/>
          <p:nvPr/>
        </p:nvSpPr>
        <p:spPr>
          <a:xfrm>
            <a:off x="548640" y="5641848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Generative Challenge</a:t>
            </a:r>
            <a:endParaRPr lang="en-US" sz="1700" dirty="0"/>
          </a:p>
        </p:txBody>
      </p:sp>
      <p:sp>
        <p:nvSpPr>
          <p:cNvPr id="54" name="s33-shape-47"/>
          <p:cNvSpPr/>
          <p:nvPr/>
        </p:nvSpPr>
        <p:spPr>
          <a:xfrm>
            <a:off x="3017520" y="5678424"/>
            <a:ext cx="2709672" cy="493776"/>
          </a:xfrm>
          <a:prstGeom prst="roundRect">
            <a:avLst>
              <a:gd name="adj" fmla="val 50000"/>
            </a:avLst>
          </a:prstGeom>
          <a:solidFill>
            <a:srgbClr val="155244"/>
          </a:solidFill>
          <a:ln w="19050">
            <a:solidFill>
              <a:srgbClr val="155244"/>
            </a:solidFill>
            <a:prstDash val="solid"/>
          </a:ln>
        </p:spPr>
      </p:sp>
      <p:sp>
        <p:nvSpPr>
          <p:cNvPr id="55" name="s33-text-48"/>
          <p:cNvSpPr/>
          <p:nvPr/>
        </p:nvSpPr>
        <p:spPr>
          <a:xfrm>
            <a:off x="3090672" y="5678424"/>
            <a:ext cx="256336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data, recent events, lived experience</a:t>
            </a:r>
            <a:endParaRPr lang="en-US" sz="1250" dirty="0"/>
          </a:p>
        </p:txBody>
      </p:sp>
      <p:sp>
        <p:nvSpPr>
          <p:cNvPr id="56" name="s33-text-49"/>
          <p:cNvSpPr/>
          <p:nvPr/>
        </p:nvSpPr>
        <p:spPr>
          <a:xfrm>
            <a:off x="5727192" y="5660136"/>
            <a:ext cx="2560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›</a:t>
            </a:r>
            <a:endParaRPr lang="en-US" sz="2000" dirty="0"/>
          </a:p>
        </p:txBody>
      </p:sp>
      <p:sp>
        <p:nvSpPr>
          <p:cNvPr id="57" name="s33-shape-50"/>
          <p:cNvSpPr/>
          <p:nvPr/>
        </p:nvSpPr>
        <p:spPr>
          <a:xfrm>
            <a:off x="5983224" y="5678424"/>
            <a:ext cx="2709672" cy="49377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2B4C7C"/>
            </a:solidFill>
            <a:prstDash val="solid"/>
          </a:ln>
        </p:spPr>
      </p:sp>
      <p:sp>
        <p:nvSpPr>
          <p:cNvPr id="58" name="s33-text-51"/>
          <p:cNvSpPr/>
          <p:nvPr/>
        </p:nvSpPr>
        <p:spPr>
          <a:xfrm>
            <a:off x="6056376" y="5678424"/>
            <a:ext cx="256336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produces generic or wrong output</a:t>
            </a:r>
            <a:endParaRPr lang="en-US" sz="1250" dirty="0"/>
          </a:p>
        </p:txBody>
      </p:sp>
      <p:sp>
        <p:nvSpPr>
          <p:cNvPr id="59" name="s33-text-52"/>
          <p:cNvSpPr/>
          <p:nvPr/>
        </p:nvSpPr>
        <p:spPr>
          <a:xfrm>
            <a:off x="8692896" y="5660136"/>
            <a:ext cx="25603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›</a:t>
            </a:r>
            <a:endParaRPr lang="en-US" sz="2000" dirty="0"/>
          </a:p>
        </p:txBody>
      </p:sp>
      <p:sp>
        <p:nvSpPr>
          <p:cNvPr id="60" name="s33-shape-53"/>
          <p:cNvSpPr/>
          <p:nvPr/>
        </p:nvSpPr>
        <p:spPr>
          <a:xfrm>
            <a:off x="8948928" y="5678424"/>
            <a:ext cx="2709672" cy="493776"/>
          </a:xfrm>
          <a:prstGeom prst="roundRect">
            <a:avLst>
              <a:gd name="adj" fmla="val 50000"/>
            </a:avLst>
          </a:prstGeom>
          <a:solidFill>
            <a:srgbClr val="155244"/>
          </a:solidFill>
          <a:ln w="19050">
            <a:solidFill>
              <a:srgbClr val="155244"/>
            </a:solidFill>
            <a:prstDash val="solid"/>
          </a:ln>
        </p:spPr>
      </p:sp>
      <p:sp>
        <p:nvSpPr>
          <p:cNvPr id="61" name="s33-text-54"/>
          <p:cNvSpPr/>
          <p:nvPr/>
        </p:nvSpPr>
        <p:spPr>
          <a:xfrm>
            <a:off x="9022080" y="5678424"/>
            <a:ext cx="256336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 produces original work</a:t>
            </a:r>
            <a:endParaRPr lang="en-US" sz="125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34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GOALS  ·  STEPS L AND S</a:t>
            </a:r>
            <a:endParaRPr lang="en-US" sz="1200" dirty="0"/>
          </a:p>
        </p:txBody>
      </p:sp>
      <p:sp>
        <p:nvSpPr>
          <p:cNvPr id="3" name="s34-text-1"/>
          <p:cNvSpPr/>
          <p:nvPr/>
        </p:nvSpPr>
        <p:spPr>
          <a:xfrm>
            <a:off x="548640" y="676656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Align the rubric. Then keep the design alive.</a:t>
            </a:r>
            <a:endParaRPr lang="en-US" sz="3200" dirty="0"/>
          </a:p>
        </p:txBody>
      </p:sp>
      <p:sp>
        <p:nvSpPr>
          <p:cNvPr id="4" name="s34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34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34</a:t>
            </a:r>
            <a:endParaRPr lang="en-US" sz="1100" dirty="0"/>
          </a:p>
        </p:txBody>
      </p:sp>
      <p:sp>
        <p:nvSpPr>
          <p:cNvPr id="6" name="!!gG"/>
          <p:cNvSpPr/>
          <p:nvPr/>
        </p:nvSpPr>
        <p:spPr>
          <a:xfrm>
            <a:off x="9098280" y="274320"/>
            <a:ext cx="457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dirty="0">
                <a:solidFill>
                  <a:srgbClr val="C9C1B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</a:t>
            </a:r>
            <a:endParaRPr lang="en-US" sz="2600" dirty="0"/>
          </a:p>
        </p:txBody>
      </p:sp>
      <p:sp>
        <p:nvSpPr>
          <p:cNvPr id="7" name="!!gO"/>
          <p:cNvSpPr/>
          <p:nvPr/>
        </p:nvSpPr>
        <p:spPr>
          <a:xfrm>
            <a:off x="9610344" y="274320"/>
            <a:ext cx="457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dirty="0">
                <a:solidFill>
                  <a:srgbClr val="C9C1B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</a:t>
            </a:r>
            <a:endParaRPr lang="en-US" sz="2600" dirty="0"/>
          </a:p>
        </p:txBody>
      </p:sp>
      <p:sp>
        <p:nvSpPr>
          <p:cNvPr id="8" name="!!gA"/>
          <p:cNvSpPr/>
          <p:nvPr/>
        </p:nvSpPr>
        <p:spPr>
          <a:xfrm>
            <a:off x="10122408" y="274320"/>
            <a:ext cx="457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dirty="0">
                <a:solidFill>
                  <a:srgbClr val="C9C1B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600" dirty="0"/>
          </a:p>
        </p:txBody>
      </p:sp>
      <p:sp>
        <p:nvSpPr>
          <p:cNvPr id="9" name="!!gL"/>
          <p:cNvSpPr/>
          <p:nvPr/>
        </p:nvSpPr>
        <p:spPr>
          <a:xfrm>
            <a:off x="10634472" y="274320"/>
            <a:ext cx="457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</a:t>
            </a:r>
            <a:endParaRPr lang="en-US" sz="2600" dirty="0"/>
          </a:p>
        </p:txBody>
      </p:sp>
      <p:sp>
        <p:nvSpPr>
          <p:cNvPr id="10" name="!!gS"/>
          <p:cNvSpPr/>
          <p:nvPr/>
        </p:nvSpPr>
        <p:spPr>
          <a:xfrm>
            <a:off x="11146536" y="274320"/>
            <a:ext cx="457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endParaRPr lang="en-US" sz="2600" dirty="0"/>
          </a:p>
        </p:txBody>
      </p:sp>
      <p:sp>
        <p:nvSpPr>
          <p:cNvPr id="11" name="s34-text-4"/>
          <p:cNvSpPr/>
          <p:nvPr/>
        </p:nvSpPr>
        <p:spPr>
          <a:xfrm>
            <a:off x="548640" y="169164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  ·  LOOK FOR EVIDENCE</a:t>
            </a:r>
            <a:endParaRPr lang="en-US" sz="1150" dirty="0"/>
          </a:p>
        </p:txBody>
      </p:sp>
      <p:sp>
        <p:nvSpPr>
          <p:cNvPr id="12" name="s34-text-5"/>
          <p:cNvSpPr/>
          <p:nvPr/>
        </p:nvSpPr>
        <p:spPr>
          <a:xfrm>
            <a:off x="548640" y="2103120"/>
            <a:ext cx="411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683F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400" dirty="0"/>
          </a:p>
        </p:txBody>
      </p:sp>
      <p:sp>
        <p:nvSpPr>
          <p:cNvPr id="13" name="s34-text-6"/>
          <p:cNvSpPr/>
          <p:nvPr/>
        </p:nvSpPr>
        <p:spPr>
          <a:xfrm>
            <a:off x="1005840" y="2130552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 3 or 4 of the eight dimensions</a:t>
            </a:r>
            <a:endParaRPr lang="en-US" sz="1650" dirty="0"/>
          </a:p>
        </p:txBody>
      </p:sp>
      <p:sp>
        <p:nvSpPr>
          <p:cNvPr id="14" name="s34-text-7"/>
          <p:cNvSpPr/>
          <p:nvPr/>
        </p:nvSpPr>
        <p:spPr>
          <a:xfrm>
            <a:off x="548640" y="2788920"/>
            <a:ext cx="411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683F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400" dirty="0"/>
          </a:p>
        </p:txBody>
      </p:sp>
      <p:sp>
        <p:nvSpPr>
          <p:cNvPr id="15" name="s34-text-8"/>
          <p:cNvSpPr/>
          <p:nvPr/>
        </p:nvSpPr>
        <p:spPr>
          <a:xfrm>
            <a:off x="1005840" y="2816352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descriptors for at least two levels</a:t>
            </a:r>
            <a:endParaRPr lang="en-US" sz="1650" dirty="0"/>
          </a:p>
        </p:txBody>
      </p:sp>
      <p:sp>
        <p:nvSpPr>
          <p:cNvPr id="16" name="s34-text-9"/>
          <p:cNvSpPr/>
          <p:nvPr/>
        </p:nvSpPr>
        <p:spPr>
          <a:xfrm>
            <a:off x="548640" y="3474720"/>
            <a:ext cx="411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683F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400" dirty="0"/>
          </a:p>
        </p:txBody>
      </p:sp>
      <p:sp>
        <p:nvSpPr>
          <p:cNvPr id="17" name="s34-text-10"/>
          <p:cNvSpPr/>
          <p:nvPr/>
        </p:nvSpPr>
        <p:spPr>
          <a:xfrm>
            <a:off x="1005840" y="3502152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a Transfer Gap Check if this maps to a major outcome</a:t>
            </a:r>
            <a:endParaRPr lang="en-US" sz="1650" dirty="0"/>
          </a:p>
        </p:txBody>
      </p:sp>
      <p:sp>
        <p:nvSpPr>
          <p:cNvPr id="18" name="s34-shape-11"/>
          <p:cNvSpPr/>
          <p:nvPr/>
        </p:nvSpPr>
        <p:spPr>
          <a:xfrm>
            <a:off x="548640" y="4343400"/>
            <a:ext cx="4526280" cy="1280160"/>
          </a:xfrm>
          <a:prstGeom prst="roundRect">
            <a:avLst>
              <a:gd name="adj" fmla="val 5714"/>
            </a:avLst>
          </a:prstGeom>
          <a:solidFill>
            <a:srgbClr val="F5EAD6"/>
          </a:solidFill>
          <a:ln w="9525">
            <a:solidFill>
              <a:srgbClr val="F5EAD6"/>
            </a:solidFill>
            <a:prstDash val="solid"/>
          </a:ln>
        </p:spPr>
      </p:sp>
      <p:sp>
        <p:nvSpPr>
          <p:cNvPr id="19" name="s34-text-12"/>
          <p:cNvSpPr/>
          <p:nvPr/>
        </p:nvSpPr>
        <p:spPr>
          <a:xfrm>
            <a:off x="777240" y="4343400"/>
            <a:ext cx="4114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683F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redesigned assignment graded on the old rubric reverts to the old assignment.</a:t>
            </a:r>
            <a:endParaRPr lang="en-US" sz="1800" dirty="0"/>
          </a:p>
        </p:txBody>
      </p:sp>
      <p:sp>
        <p:nvSpPr>
          <p:cNvPr id="20" name="s34-text-13"/>
          <p:cNvSpPr/>
          <p:nvPr/>
        </p:nvSpPr>
        <p:spPr>
          <a:xfrm>
            <a:off x="5577840" y="169164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  ·  SUSTAIN: THREE LINKED JOBS</a:t>
            </a:r>
            <a:endParaRPr lang="en-US" sz="1150" dirty="0"/>
          </a:p>
        </p:txBody>
      </p:sp>
      <p:sp>
        <p:nvSpPr>
          <p:cNvPr id="21" name="s34-shape-14"/>
          <p:cNvSpPr/>
          <p:nvPr/>
        </p:nvSpPr>
        <p:spPr>
          <a:xfrm>
            <a:off x="5577840" y="2057400"/>
            <a:ext cx="608076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22" name="s34-shape-15"/>
          <p:cNvSpPr/>
          <p:nvPr/>
        </p:nvSpPr>
        <p:spPr>
          <a:xfrm>
            <a:off x="5577840" y="2167128"/>
            <a:ext cx="64008" cy="832104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3" name="s34-text-16"/>
          <p:cNvSpPr/>
          <p:nvPr/>
        </p:nvSpPr>
        <p:spPr>
          <a:xfrm>
            <a:off x="5852160" y="21945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SCAFFOLD</a:t>
            </a:r>
            <a:endParaRPr lang="en-US" sz="1150" dirty="0"/>
          </a:p>
        </p:txBody>
      </p:sp>
      <p:sp>
        <p:nvSpPr>
          <p:cNvPr id="24" name="s34-text-17"/>
          <p:cNvSpPr/>
          <p:nvPr/>
        </p:nvSpPr>
        <p:spPr>
          <a:xfrm>
            <a:off x="5852160" y="2468880"/>
            <a:ext cx="5669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30 to 45 minute AI literacy primer before the graded task.</a:t>
            </a:r>
            <a:endParaRPr lang="en-US" sz="1500" dirty="0"/>
          </a:p>
        </p:txBody>
      </p:sp>
      <p:sp>
        <p:nvSpPr>
          <p:cNvPr id="25" name="s34-shape-18"/>
          <p:cNvSpPr/>
          <p:nvPr/>
        </p:nvSpPr>
        <p:spPr>
          <a:xfrm>
            <a:off x="5577840" y="3246120"/>
            <a:ext cx="608076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26" name="s34-shape-19"/>
          <p:cNvSpPr/>
          <p:nvPr/>
        </p:nvSpPr>
        <p:spPr>
          <a:xfrm>
            <a:off x="5577840" y="3355848"/>
            <a:ext cx="64008" cy="832104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27" name="s34-text-20"/>
          <p:cNvSpPr/>
          <p:nvPr/>
        </p:nvSpPr>
        <p:spPr>
          <a:xfrm>
            <a:off x="5852160" y="338328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STUDY</a:t>
            </a:r>
            <a:endParaRPr lang="en-US" sz="1150" dirty="0"/>
          </a:p>
        </p:txBody>
      </p:sp>
      <p:sp>
        <p:nvSpPr>
          <p:cNvPr id="28" name="s34-text-21"/>
          <p:cNvSpPr/>
          <p:nvPr/>
        </p:nvSpPr>
        <p:spPr>
          <a:xfrm>
            <a:off x="5852160" y="3657600"/>
            <a:ext cx="5669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Collect one form of data: score distribution, process artifacts, or targeted student feedback.</a:t>
            </a:r>
            <a:endParaRPr lang="en-US" sz="1500" dirty="0"/>
          </a:p>
        </p:txBody>
      </p:sp>
      <p:sp>
        <p:nvSpPr>
          <p:cNvPr id="29" name="s34-shape-22"/>
          <p:cNvSpPr/>
          <p:nvPr/>
        </p:nvSpPr>
        <p:spPr>
          <a:xfrm>
            <a:off x="5577840" y="4434840"/>
            <a:ext cx="608076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30" name="s34-shape-23"/>
          <p:cNvSpPr/>
          <p:nvPr/>
        </p:nvSpPr>
        <p:spPr>
          <a:xfrm>
            <a:off x="5577840" y="4544568"/>
            <a:ext cx="64008" cy="832104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31" name="s34-text-24"/>
          <p:cNvSpPr/>
          <p:nvPr/>
        </p:nvSpPr>
        <p:spPr>
          <a:xfrm>
            <a:off x="5852160" y="457200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SUSTAIN</a:t>
            </a:r>
            <a:endParaRPr lang="en-US" sz="1150" dirty="0"/>
          </a:p>
        </p:txBody>
      </p:sp>
      <p:sp>
        <p:nvSpPr>
          <p:cNvPr id="32" name="s34-text-25"/>
          <p:cNvSpPr/>
          <p:nvPr/>
        </p:nvSpPr>
        <p:spPr>
          <a:xfrm>
            <a:off x="5852160" y="4846320"/>
            <a:ext cx="5669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Re-run the assignment through current models every year. Keep a capability watchlist.</a:t>
            </a:r>
            <a:endParaRPr lang="en-US" sz="1500" dirty="0"/>
          </a:p>
        </p:txBody>
      </p:sp>
      <p:sp>
        <p:nvSpPr>
          <p:cNvPr id="33" name="s34-text-26"/>
          <p:cNvSpPr/>
          <p:nvPr/>
        </p:nvSpPr>
        <p:spPr>
          <a:xfrm>
            <a:off x="5577840" y="5669280"/>
            <a:ext cx="6080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assignment left unrevisited drifts back into an ARAD 1.0 assignment.</a:t>
            </a:r>
            <a:endParaRPr lang="en-US" sz="155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35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GOALS IN ACTION  ·  WORKED EXAMPLE</a:t>
            </a:r>
            <a:endParaRPr lang="en-US" sz="1200" dirty="0"/>
          </a:p>
        </p:txBody>
      </p:sp>
      <p:sp>
        <p:nvSpPr>
          <p:cNvPr id="3" name="s35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Before and after: the same paper, redesigned</a:t>
            </a:r>
            <a:endParaRPr lang="en-US" sz="3200" dirty="0"/>
          </a:p>
        </p:txBody>
      </p:sp>
      <p:sp>
        <p:nvSpPr>
          <p:cNvPr id="4" name="s35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35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35</a:t>
            </a:r>
            <a:endParaRPr lang="en-US" sz="1100" dirty="0"/>
          </a:p>
        </p:txBody>
      </p:sp>
      <p:sp>
        <p:nvSpPr>
          <p:cNvPr id="6" name="s35-shape-4"/>
          <p:cNvSpPr/>
          <p:nvPr/>
        </p:nvSpPr>
        <p:spPr>
          <a:xfrm>
            <a:off x="548640" y="1691640"/>
            <a:ext cx="3931920" cy="3977640"/>
          </a:xfrm>
          <a:prstGeom prst="roundRect">
            <a:avLst>
              <a:gd name="adj" fmla="val 1860"/>
            </a:avLst>
          </a:prstGeom>
          <a:solidFill>
            <a:srgbClr val="ECE6DB"/>
          </a:solidFill>
          <a:ln w="9525">
            <a:solidFill>
              <a:srgbClr val="ECE6DB"/>
            </a:solidFill>
            <a:prstDash val="solid"/>
          </a:ln>
        </p:spPr>
      </p:sp>
      <p:sp>
        <p:nvSpPr>
          <p:cNvPr id="7" name="s35-text-5"/>
          <p:cNvSpPr/>
          <p:nvPr/>
        </p:nvSpPr>
        <p:spPr>
          <a:xfrm>
            <a:off x="777240" y="1847088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BEFORE</a:t>
            </a:r>
            <a:endParaRPr lang="en-US" sz="1150" dirty="0"/>
          </a:p>
        </p:txBody>
      </p:sp>
      <p:sp>
        <p:nvSpPr>
          <p:cNvPr id="8" name="s35-text-6"/>
          <p:cNvSpPr/>
          <p:nvPr/>
        </p:nvSpPr>
        <p:spPr>
          <a:xfrm>
            <a:off x="777240" y="2148840"/>
            <a:ext cx="3520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i="1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"Write a 1,200-word research paper about a course-related topic using five scholarly sources."</a:t>
            </a:r>
            <a:endParaRPr lang="en-US" sz="1650" dirty="0"/>
          </a:p>
        </p:txBody>
      </p:sp>
      <p:sp>
        <p:nvSpPr>
          <p:cNvPr id="9" name="s35-text-7"/>
          <p:cNvSpPr/>
          <p:nvPr/>
        </p:nvSpPr>
        <p:spPr>
          <a:xfrm>
            <a:off x="777240" y="3383280"/>
            <a:ext cx="3520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Graded on thesis, evidence, organization, and mechanics. One upload in week 8.</a:t>
            </a:r>
            <a:endParaRPr lang="en-US" sz="1400" dirty="0"/>
          </a:p>
        </p:txBody>
      </p:sp>
      <p:sp>
        <p:nvSpPr>
          <p:cNvPr id="10" name="s35-text-8"/>
          <p:cNvSpPr/>
          <p:nvPr/>
        </p:nvSpPr>
        <p:spPr>
          <a:xfrm>
            <a:off x="777240" y="4160520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Evaluative Judgment</a:t>
            </a:r>
            <a:endParaRPr lang="en-US" sz="1350" dirty="0"/>
          </a:p>
        </p:txBody>
      </p:sp>
      <p:sp>
        <p:nvSpPr>
          <p:cNvPr id="11" name="s35-text-9"/>
          <p:cNvSpPr/>
          <p:nvPr/>
        </p:nvSpPr>
        <p:spPr>
          <a:xfrm>
            <a:off x="2926080" y="4160520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Beginning</a:t>
            </a:r>
            <a:endParaRPr lang="en-US" sz="1300" dirty="0"/>
          </a:p>
        </p:txBody>
      </p:sp>
      <p:sp>
        <p:nvSpPr>
          <p:cNvPr id="12" name="s35-text-10"/>
          <p:cNvSpPr/>
          <p:nvPr/>
        </p:nvSpPr>
        <p:spPr>
          <a:xfrm>
            <a:off x="777240" y="4507992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Process Evidence</a:t>
            </a:r>
            <a:endParaRPr lang="en-US" sz="1350" dirty="0"/>
          </a:p>
        </p:txBody>
      </p:sp>
      <p:sp>
        <p:nvSpPr>
          <p:cNvPr id="13" name="s35-text-11"/>
          <p:cNvSpPr/>
          <p:nvPr/>
        </p:nvSpPr>
        <p:spPr>
          <a:xfrm>
            <a:off x="2926080" y="4507992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Beginning</a:t>
            </a:r>
            <a:endParaRPr lang="en-US" sz="1300" dirty="0"/>
          </a:p>
        </p:txBody>
      </p:sp>
      <p:sp>
        <p:nvSpPr>
          <p:cNvPr id="14" name="s35-text-12"/>
          <p:cNvSpPr/>
          <p:nvPr/>
        </p:nvSpPr>
        <p:spPr>
          <a:xfrm>
            <a:off x="777240" y="4855464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Verification Quality</a:t>
            </a:r>
            <a:endParaRPr lang="en-US" sz="1350" dirty="0"/>
          </a:p>
        </p:txBody>
      </p:sp>
      <p:sp>
        <p:nvSpPr>
          <p:cNvPr id="15" name="s35-text-13"/>
          <p:cNvSpPr/>
          <p:nvPr/>
        </p:nvSpPr>
        <p:spPr>
          <a:xfrm>
            <a:off x="2926080" y="4855464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Beginning</a:t>
            </a:r>
            <a:endParaRPr lang="en-US" sz="1300" dirty="0"/>
          </a:p>
        </p:txBody>
      </p:sp>
      <p:sp>
        <p:nvSpPr>
          <p:cNvPr id="16" name="s35-text-14"/>
          <p:cNvSpPr/>
          <p:nvPr/>
        </p:nvSpPr>
        <p:spPr>
          <a:xfrm>
            <a:off x="777240" y="5202936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Transfer</a:t>
            </a:r>
            <a:endParaRPr lang="en-US" sz="1350" dirty="0"/>
          </a:p>
        </p:txBody>
      </p:sp>
      <p:sp>
        <p:nvSpPr>
          <p:cNvPr id="17" name="s35-text-15"/>
          <p:cNvSpPr/>
          <p:nvPr/>
        </p:nvSpPr>
        <p:spPr>
          <a:xfrm>
            <a:off x="2926080" y="5202936"/>
            <a:ext cx="1371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Beginning</a:t>
            </a:r>
            <a:endParaRPr lang="en-US" sz="1300" dirty="0"/>
          </a:p>
        </p:txBody>
      </p:sp>
      <p:sp>
        <p:nvSpPr>
          <p:cNvPr id="18" name="s35-text-16"/>
          <p:cNvSpPr/>
          <p:nvPr/>
        </p:nvSpPr>
        <p:spPr>
          <a:xfrm>
            <a:off x="4480560" y="310896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60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3600" dirty="0"/>
          </a:p>
        </p:txBody>
      </p:sp>
      <p:sp>
        <p:nvSpPr>
          <p:cNvPr id="19" name="s35-shape-17"/>
          <p:cNvSpPr/>
          <p:nvPr/>
        </p:nvSpPr>
        <p:spPr>
          <a:xfrm>
            <a:off x="5029200" y="1691640"/>
            <a:ext cx="6629400" cy="3977640"/>
          </a:xfrm>
          <a:prstGeom prst="roundRect">
            <a:avLst>
              <a:gd name="adj" fmla="val 1839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20" name="s35-text-18"/>
          <p:cNvSpPr/>
          <p:nvPr/>
        </p:nvSpPr>
        <p:spPr>
          <a:xfrm>
            <a:off x="5257800" y="1847088"/>
            <a:ext cx="6217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AFTER  ·  AI-COLLABORATIVE  ·  VERIFICATION CHALLENGE</a:t>
            </a:r>
            <a:endParaRPr lang="en-US" sz="1150" dirty="0"/>
          </a:p>
        </p:txBody>
      </p:sp>
      <p:sp>
        <p:nvSpPr>
          <p:cNvPr id="21" name="s35-shape-19"/>
          <p:cNvSpPr/>
          <p:nvPr/>
        </p:nvSpPr>
        <p:spPr>
          <a:xfrm>
            <a:off x="5257800" y="2249424"/>
            <a:ext cx="329184" cy="329184"/>
          </a:xfrm>
          <a:prstGeom prst="ellipse">
            <a:avLst/>
          </a:prstGeom>
          <a:solidFill>
            <a:srgbClr val="155244"/>
          </a:solidFill>
          <a:ln w="15875">
            <a:solidFill>
              <a:srgbClr val="155244"/>
            </a:solidFill>
            <a:prstDash val="solid"/>
          </a:ln>
        </p:spPr>
      </p:sp>
      <p:sp>
        <p:nvSpPr>
          <p:cNvPr id="22" name="s35-text-20"/>
          <p:cNvSpPr/>
          <p:nvPr/>
        </p:nvSpPr>
        <p:spPr>
          <a:xfrm>
            <a:off x="5257800" y="224942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200" dirty="0"/>
          </a:p>
        </p:txBody>
      </p:sp>
      <p:sp>
        <p:nvSpPr>
          <p:cNvPr id="23" name="s35-text-21"/>
          <p:cNvSpPr/>
          <p:nvPr/>
        </p:nvSpPr>
        <p:spPr>
          <a:xfrm>
            <a:off x="5715000" y="2194560"/>
            <a:ext cx="5806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Claim memo, in class, 20 min, before any AI contact</a:t>
            </a:r>
            <a:endParaRPr lang="en-US" sz="1450" dirty="0"/>
          </a:p>
        </p:txBody>
      </p:sp>
      <p:sp>
        <p:nvSpPr>
          <p:cNvPr id="24" name="s35-shape-22"/>
          <p:cNvSpPr/>
          <p:nvPr/>
        </p:nvSpPr>
        <p:spPr>
          <a:xfrm>
            <a:off x="5257800" y="2724912"/>
            <a:ext cx="329184" cy="3291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55244"/>
            </a:solidFill>
            <a:prstDash val="solid"/>
          </a:ln>
        </p:spPr>
      </p:sp>
      <p:sp>
        <p:nvSpPr>
          <p:cNvPr id="25" name="s35-text-23"/>
          <p:cNvSpPr/>
          <p:nvPr/>
        </p:nvSpPr>
        <p:spPr>
          <a:xfrm>
            <a:off x="5257800" y="272491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200" dirty="0"/>
          </a:p>
        </p:txBody>
      </p:sp>
      <p:sp>
        <p:nvSpPr>
          <p:cNvPr id="26" name="s35-text-24"/>
          <p:cNvSpPr/>
          <p:nvPr/>
        </p:nvSpPr>
        <p:spPr>
          <a:xfrm>
            <a:off x="5715000" y="2670048"/>
            <a:ext cx="5806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 set: five sources, two sentences on why each</a:t>
            </a:r>
            <a:endParaRPr lang="en-US" sz="1450" dirty="0"/>
          </a:p>
        </p:txBody>
      </p:sp>
      <p:sp>
        <p:nvSpPr>
          <p:cNvPr id="27" name="s35-shape-25"/>
          <p:cNvSpPr/>
          <p:nvPr/>
        </p:nvSpPr>
        <p:spPr>
          <a:xfrm>
            <a:off x="5257800" y="3200400"/>
            <a:ext cx="329184" cy="3291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55244"/>
            </a:solidFill>
            <a:prstDash val="solid"/>
          </a:ln>
        </p:spPr>
      </p:sp>
      <p:sp>
        <p:nvSpPr>
          <p:cNvPr id="28" name="s35-text-26"/>
          <p:cNvSpPr/>
          <p:nvPr/>
        </p:nvSpPr>
        <p:spPr>
          <a:xfrm>
            <a:off x="5257800" y="32004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200" dirty="0"/>
          </a:p>
        </p:txBody>
      </p:sp>
      <p:sp>
        <p:nvSpPr>
          <p:cNvPr id="29" name="s35-text-27"/>
          <p:cNvSpPr/>
          <p:nvPr/>
        </p:nvSpPr>
        <p:spPr>
          <a:xfrm>
            <a:off x="5715000" y="3145536"/>
            <a:ext cx="5806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episode: three competing claims; full transcript submitted</a:t>
            </a:r>
            <a:endParaRPr lang="en-US" sz="1450" dirty="0"/>
          </a:p>
        </p:txBody>
      </p:sp>
      <p:sp>
        <p:nvSpPr>
          <p:cNvPr id="30" name="s35-shape-28"/>
          <p:cNvSpPr/>
          <p:nvPr/>
        </p:nvSpPr>
        <p:spPr>
          <a:xfrm>
            <a:off x="5257800" y="3675888"/>
            <a:ext cx="329184" cy="329184"/>
          </a:xfrm>
          <a:prstGeom prst="ellipse">
            <a:avLst/>
          </a:prstGeom>
          <a:solidFill>
            <a:srgbClr val="155244"/>
          </a:solidFill>
          <a:ln w="15875">
            <a:solidFill>
              <a:srgbClr val="155244"/>
            </a:solidFill>
            <a:prstDash val="solid"/>
          </a:ln>
        </p:spPr>
      </p:sp>
      <p:sp>
        <p:nvSpPr>
          <p:cNvPr id="31" name="s35-text-29"/>
          <p:cNvSpPr/>
          <p:nvPr/>
        </p:nvSpPr>
        <p:spPr>
          <a:xfrm>
            <a:off x="5257800" y="36758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200" dirty="0"/>
          </a:p>
        </p:txBody>
      </p:sp>
      <p:sp>
        <p:nvSpPr>
          <p:cNvPr id="32" name="s35-text-30"/>
          <p:cNvSpPr/>
          <p:nvPr/>
        </p:nvSpPr>
        <p:spPr>
          <a:xfrm>
            <a:off x="5715000" y="3621024"/>
            <a:ext cx="5806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Paper, 1,000 words: adjudicate the claims; correct one, cited by page</a:t>
            </a:r>
            <a:endParaRPr lang="en-US" sz="1450" dirty="0"/>
          </a:p>
        </p:txBody>
      </p:sp>
      <p:sp>
        <p:nvSpPr>
          <p:cNvPr id="33" name="s35-shape-31"/>
          <p:cNvSpPr/>
          <p:nvPr/>
        </p:nvSpPr>
        <p:spPr>
          <a:xfrm>
            <a:off x="5257800" y="4151376"/>
            <a:ext cx="329184" cy="3291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55244"/>
            </a:solidFill>
            <a:prstDash val="solid"/>
          </a:ln>
        </p:spPr>
      </p:sp>
      <p:sp>
        <p:nvSpPr>
          <p:cNvPr id="34" name="s35-text-32"/>
          <p:cNvSpPr/>
          <p:nvPr/>
        </p:nvSpPr>
        <p:spPr>
          <a:xfrm>
            <a:off x="5257800" y="415137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200" dirty="0"/>
          </a:p>
        </p:txBody>
      </p:sp>
      <p:sp>
        <p:nvSpPr>
          <p:cNvPr id="35" name="s35-text-33"/>
          <p:cNvSpPr/>
          <p:nvPr/>
        </p:nvSpPr>
        <p:spPr>
          <a:xfrm>
            <a:off x="5715000" y="4096512"/>
            <a:ext cx="5806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Reasoning note: what changed, what remains open</a:t>
            </a:r>
            <a:endParaRPr lang="en-US" sz="1450" dirty="0"/>
          </a:p>
        </p:txBody>
      </p:sp>
      <p:sp>
        <p:nvSpPr>
          <p:cNvPr id="36" name="s35-shape-34"/>
          <p:cNvSpPr/>
          <p:nvPr/>
        </p:nvSpPr>
        <p:spPr>
          <a:xfrm>
            <a:off x="5257800" y="4626864"/>
            <a:ext cx="329184" cy="3291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55244"/>
            </a:solidFill>
            <a:prstDash val="solid"/>
          </a:ln>
        </p:spPr>
      </p:sp>
      <p:sp>
        <p:nvSpPr>
          <p:cNvPr id="37" name="s35-text-35"/>
          <p:cNvSpPr/>
          <p:nvPr/>
        </p:nvSpPr>
        <p:spPr>
          <a:xfrm>
            <a:off x="5257800" y="462686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200" dirty="0"/>
          </a:p>
        </p:txBody>
      </p:sp>
      <p:sp>
        <p:nvSpPr>
          <p:cNvPr id="38" name="s35-text-36"/>
          <p:cNvSpPr/>
          <p:nvPr/>
        </p:nvSpPr>
        <p:spPr>
          <a:xfrm>
            <a:off x="5715000" y="4572000"/>
            <a:ext cx="5806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Oral checkpoint, 3 minutes</a:t>
            </a:r>
            <a:endParaRPr lang="en-US" sz="1450" dirty="0"/>
          </a:p>
        </p:txBody>
      </p:sp>
      <p:sp>
        <p:nvSpPr>
          <p:cNvPr id="39" name="s35-shape-37"/>
          <p:cNvSpPr/>
          <p:nvPr/>
        </p:nvSpPr>
        <p:spPr>
          <a:xfrm>
            <a:off x="5257800" y="5102352"/>
            <a:ext cx="329184" cy="329184"/>
          </a:xfrm>
          <a:prstGeom prst="ellipse">
            <a:avLst/>
          </a:prstGeom>
          <a:solidFill>
            <a:srgbClr val="155244"/>
          </a:solidFill>
          <a:ln w="15875">
            <a:solidFill>
              <a:srgbClr val="155244"/>
            </a:solidFill>
            <a:prstDash val="solid"/>
          </a:ln>
        </p:spPr>
      </p:sp>
      <p:sp>
        <p:nvSpPr>
          <p:cNvPr id="40" name="s35-text-38"/>
          <p:cNvSpPr/>
          <p:nvPr/>
        </p:nvSpPr>
        <p:spPr>
          <a:xfrm>
            <a:off x="5257800" y="510235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200" dirty="0"/>
          </a:p>
        </p:txBody>
      </p:sp>
      <p:sp>
        <p:nvSpPr>
          <p:cNvPr id="41" name="s35-text-39"/>
          <p:cNvSpPr/>
          <p:nvPr/>
        </p:nvSpPr>
        <p:spPr>
          <a:xfrm>
            <a:off x="5715000" y="5047488"/>
            <a:ext cx="5806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AI-Restricted transfer task, in class, 20 minutes</a:t>
            </a:r>
            <a:endParaRPr lang="en-US" sz="1450" dirty="0"/>
          </a:p>
        </p:txBody>
      </p:sp>
      <p:sp>
        <p:nvSpPr>
          <p:cNvPr id="42" name="s35-shape-40"/>
          <p:cNvSpPr/>
          <p:nvPr/>
        </p:nvSpPr>
        <p:spPr>
          <a:xfrm>
            <a:off x="548640" y="5806440"/>
            <a:ext cx="11109960" cy="457200"/>
          </a:xfrm>
          <a:prstGeom prst="roundRect">
            <a:avLst>
              <a:gd name="adj" fmla="val 16000"/>
            </a:avLst>
          </a:prstGeom>
          <a:solidFill>
            <a:srgbClr val="0B1424"/>
          </a:solidFill>
          <a:ln w="9525">
            <a:solidFill>
              <a:srgbClr val="0B1424"/>
            </a:solidFill>
            <a:prstDash val="solid"/>
          </a:ln>
        </p:spPr>
      </p:sp>
      <p:sp>
        <p:nvSpPr>
          <p:cNvPr id="43" name="s35-text-41"/>
          <p:cNvSpPr/>
          <p:nvPr/>
        </p:nvSpPr>
        <p:spPr>
          <a:xfrm>
            <a:off x="822960" y="58064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changes did the work:  </a:t>
            </a:r>
            <a:pPr indent="0" marL="0">
              <a:buNone/>
            </a:pPr>
            <a:r>
              <a:rPr lang="en-US" sz="1450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baseline artifact  ·  cited correction  ·  independent checkpoint.     Student time: 9 hours (was 10).</a:t>
            </a:r>
            <a:endParaRPr lang="en-US" sz="14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36-text-0"/>
          <p:cNvSpPr/>
          <p:nvPr/>
        </p:nvSpPr>
        <p:spPr>
          <a:xfrm>
            <a:off x="64008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REDESIGN SPRINT  ·  6 MINUTES</a:t>
            </a:r>
            <a:endParaRPr lang="en-US" sz="1200" dirty="0"/>
          </a:p>
        </p:txBody>
      </p:sp>
      <p:sp>
        <p:nvSpPr>
          <p:cNvPr id="3" name="s36-text-1"/>
          <p:cNvSpPr/>
          <p:nvPr/>
        </p:nvSpPr>
        <p:spPr>
          <a:xfrm>
            <a:off x="640080" y="82296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turn. One assignment, seven questions.</a:t>
            </a:r>
            <a:endParaRPr lang="en-US" sz="3600" dirty="0"/>
          </a:p>
        </p:txBody>
      </p:sp>
      <p:sp>
        <p:nvSpPr>
          <p:cNvPr id="4" name="s36-text-2"/>
          <p:cNvSpPr/>
          <p:nvPr/>
        </p:nvSpPr>
        <p:spPr>
          <a:xfrm>
            <a:off x="640080" y="1828800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F2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400" dirty="0"/>
          </a:p>
        </p:txBody>
      </p:sp>
      <p:sp>
        <p:nvSpPr>
          <p:cNvPr id="5" name="s36-text-3"/>
          <p:cNvSpPr/>
          <p:nvPr/>
        </p:nvSpPr>
        <p:spPr>
          <a:xfrm>
            <a:off x="1143000" y="1828800"/>
            <a:ext cx="6309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the most important learning outcome?</a:t>
            </a:r>
            <a:endParaRPr lang="en-US" sz="1700" dirty="0"/>
          </a:p>
        </p:txBody>
      </p:sp>
      <p:sp>
        <p:nvSpPr>
          <p:cNvPr id="6" name="s36-text-4"/>
          <p:cNvSpPr/>
          <p:nvPr/>
        </p:nvSpPr>
        <p:spPr>
          <a:xfrm>
            <a:off x="640080" y="2377440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B8C3D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400" dirty="0"/>
          </a:p>
        </p:txBody>
      </p:sp>
      <p:sp>
        <p:nvSpPr>
          <p:cNvPr id="7" name="s36-text-5"/>
          <p:cNvSpPr/>
          <p:nvPr/>
        </p:nvSpPr>
        <p:spPr>
          <a:xfrm>
            <a:off x="1143000" y="2377440"/>
            <a:ext cx="6309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could a student outsource to AI while bypassing that learning?</a:t>
            </a:r>
            <a:endParaRPr lang="en-US" sz="1700" dirty="0"/>
          </a:p>
        </p:txBody>
      </p:sp>
      <p:sp>
        <p:nvSpPr>
          <p:cNvPr id="8" name="s36-text-6"/>
          <p:cNvSpPr/>
          <p:nvPr/>
        </p:nvSpPr>
        <p:spPr>
          <a:xfrm>
            <a:off x="640080" y="2926080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F2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s36-text-7"/>
          <p:cNvSpPr/>
          <p:nvPr/>
        </p:nvSpPr>
        <p:spPr>
          <a:xfrm>
            <a:off x="1143000" y="2926080"/>
            <a:ext cx="6309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ARAD mode fits?</a:t>
            </a:r>
            <a:endParaRPr lang="en-US" sz="1700" dirty="0"/>
          </a:p>
        </p:txBody>
      </p:sp>
      <p:sp>
        <p:nvSpPr>
          <p:cNvPr id="10" name="s36-text-8"/>
          <p:cNvSpPr/>
          <p:nvPr/>
        </p:nvSpPr>
        <p:spPr>
          <a:xfrm>
            <a:off x="640080" y="3474720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B8C3D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s36-text-9"/>
          <p:cNvSpPr/>
          <p:nvPr/>
        </p:nvSpPr>
        <p:spPr>
          <a:xfrm>
            <a:off x="1143000" y="3474720"/>
            <a:ext cx="6309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evidence of human reasoning, performance, or judgment do you need?</a:t>
            </a:r>
            <a:endParaRPr lang="en-US" sz="1700" dirty="0"/>
          </a:p>
        </p:txBody>
      </p:sp>
      <p:sp>
        <p:nvSpPr>
          <p:cNvPr id="12" name="s36-text-10"/>
          <p:cNvSpPr/>
          <p:nvPr/>
        </p:nvSpPr>
        <p:spPr>
          <a:xfrm>
            <a:off x="640080" y="4023360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F2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400" dirty="0"/>
          </a:p>
        </p:txBody>
      </p:sp>
      <p:sp>
        <p:nvSpPr>
          <p:cNvPr id="13" name="s36-text-11"/>
          <p:cNvSpPr/>
          <p:nvPr/>
        </p:nvSpPr>
        <p:spPr>
          <a:xfrm>
            <a:off x="1143000" y="4023360"/>
            <a:ext cx="6309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task feature should be added, removed, or changed?</a:t>
            </a:r>
            <a:endParaRPr lang="en-US" sz="1700" dirty="0"/>
          </a:p>
        </p:txBody>
      </p:sp>
      <p:sp>
        <p:nvSpPr>
          <p:cNvPr id="14" name="s36-text-12"/>
          <p:cNvSpPr/>
          <p:nvPr/>
        </p:nvSpPr>
        <p:spPr>
          <a:xfrm>
            <a:off x="640080" y="4572000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B8C3D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2400" dirty="0"/>
          </a:p>
        </p:txBody>
      </p:sp>
      <p:sp>
        <p:nvSpPr>
          <p:cNvPr id="15" name="s36-text-13"/>
          <p:cNvSpPr/>
          <p:nvPr/>
        </p:nvSpPr>
        <p:spPr>
          <a:xfrm>
            <a:off x="1143000" y="4572000"/>
            <a:ext cx="6309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rubric criterion should be revised?</a:t>
            </a:r>
            <a:endParaRPr lang="en-US" sz="1700" dirty="0"/>
          </a:p>
        </p:txBody>
      </p:sp>
      <p:sp>
        <p:nvSpPr>
          <p:cNvPr id="16" name="s36-text-14"/>
          <p:cNvSpPr/>
          <p:nvPr/>
        </p:nvSpPr>
        <p:spPr>
          <a:xfrm>
            <a:off x="640080" y="5120640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B8C3D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2400" dirty="0"/>
          </a:p>
        </p:txBody>
      </p:sp>
      <p:sp>
        <p:nvSpPr>
          <p:cNvPr id="17" name="s36-text-15"/>
          <p:cNvSpPr/>
          <p:nvPr/>
        </p:nvSpPr>
        <p:spPr>
          <a:xfrm>
            <a:off x="1143000" y="5120640"/>
            <a:ext cx="6309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must students be told about acceptable AI use?</a:t>
            </a:r>
            <a:endParaRPr lang="en-US" sz="1700" dirty="0"/>
          </a:p>
        </p:txBody>
      </p:sp>
      <p:sp>
        <p:nvSpPr>
          <p:cNvPr id="18" name="s36-text-16"/>
          <p:cNvSpPr/>
          <p:nvPr/>
        </p:nvSpPr>
        <p:spPr>
          <a:xfrm>
            <a:off x="1143000" y="5760720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 on time? Answer 1, 3, and 5.</a:t>
            </a:r>
            <a:endParaRPr lang="en-US" sz="1600" dirty="0"/>
          </a:p>
        </p:txBody>
      </p:sp>
      <p:sp>
        <p:nvSpPr>
          <p:cNvPr id="19" name="s36-shape-17"/>
          <p:cNvSpPr/>
          <p:nvPr/>
        </p:nvSpPr>
        <p:spPr>
          <a:xfrm>
            <a:off x="8001000" y="1828800"/>
            <a:ext cx="3611880" cy="1005840"/>
          </a:xfrm>
          <a:prstGeom prst="roundRect">
            <a:avLst>
              <a:gd name="adj" fmla="val 7273"/>
            </a:avLst>
          </a:prstGeom>
          <a:solidFill>
            <a:srgbClr val="14223A"/>
          </a:solidFill>
          <a:ln w="9525">
            <a:solidFill>
              <a:srgbClr val="14223A"/>
            </a:solidFill>
            <a:prstDash val="solid"/>
          </a:ln>
        </p:spPr>
      </p:sp>
      <p:sp>
        <p:nvSpPr>
          <p:cNvPr id="20" name="s36-text-18"/>
          <p:cNvSpPr/>
          <p:nvPr/>
        </p:nvSpPr>
        <p:spPr>
          <a:xfrm>
            <a:off x="8183880" y="1828800"/>
            <a:ext cx="1188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63D6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0:40</a:t>
            </a:r>
            <a:endParaRPr lang="en-US" sz="3000" dirty="0"/>
          </a:p>
        </p:txBody>
      </p:sp>
      <p:sp>
        <p:nvSpPr>
          <p:cNvPr id="21" name="s36-text-19"/>
          <p:cNvSpPr/>
          <p:nvPr/>
        </p:nvSpPr>
        <p:spPr>
          <a:xfrm>
            <a:off x="9372600" y="182880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Pick one assignment that matters</a:t>
            </a:r>
            <a:endParaRPr lang="en-US" sz="1500" dirty="0"/>
          </a:p>
        </p:txBody>
      </p:sp>
      <p:sp>
        <p:nvSpPr>
          <p:cNvPr id="22" name="s36-shape-20"/>
          <p:cNvSpPr/>
          <p:nvPr/>
        </p:nvSpPr>
        <p:spPr>
          <a:xfrm>
            <a:off x="8001000" y="3017520"/>
            <a:ext cx="3611880" cy="1005840"/>
          </a:xfrm>
          <a:prstGeom prst="roundRect">
            <a:avLst>
              <a:gd name="adj" fmla="val 7273"/>
            </a:avLst>
          </a:prstGeom>
          <a:solidFill>
            <a:srgbClr val="14223A"/>
          </a:solidFill>
          <a:ln w="9525">
            <a:solidFill>
              <a:srgbClr val="F2B84B"/>
            </a:solidFill>
            <a:prstDash val="solid"/>
          </a:ln>
        </p:spPr>
      </p:sp>
      <p:sp>
        <p:nvSpPr>
          <p:cNvPr id="23" name="s36-text-21"/>
          <p:cNvSpPr/>
          <p:nvPr/>
        </p:nvSpPr>
        <p:spPr>
          <a:xfrm>
            <a:off x="8183880" y="3017520"/>
            <a:ext cx="1188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F2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4:00</a:t>
            </a:r>
            <a:endParaRPr lang="en-US" sz="3000" dirty="0"/>
          </a:p>
        </p:txBody>
      </p:sp>
      <p:sp>
        <p:nvSpPr>
          <p:cNvPr id="24" name="s36-text-22"/>
          <p:cNvSpPr/>
          <p:nvPr/>
        </p:nvSpPr>
        <p:spPr>
          <a:xfrm>
            <a:off x="9372600" y="301752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Silent work. Notes are fine.</a:t>
            </a:r>
            <a:endParaRPr lang="en-US" sz="1500" dirty="0"/>
          </a:p>
        </p:txBody>
      </p:sp>
      <p:sp>
        <p:nvSpPr>
          <p:cNvPr id="25" name="s36-shape-23"/>
          <p:cNvSpPr/>
          <p:nvPr/>
        </p:nvSpPr>
        <p:spPr>
          <a:xfrm>
            <a:off x="8001000" y="4206240"/>
            <a:ext cx="3611880" cy="1005840"/>
          </a:xfrm>
          <a:prstGeom prst="roundRect">
            <a:avLst>
              <a:gd name="adj" fmla="val 7273"/>
            </a:avLst>
          </a:prstGeom>
          <a:solidFill>
            <a:srgbClr val="14223A"/>
          </a:solidFill>
          <a:ln w="9525">
            <a:solidFill>
              <a:srgbClr val="14223A"/>
            </a:solidFill>
            <a:prstDash val="solid"/>
          </a:ln>
        </p:spPr>
      </p:sp>
      <p:sp>
        <p:nvSpPr>
          <p:cNvPr id="26" name="s36-text-24"/>
          <p:cNvSpPr/>
          <p:nvPr/>
        </p:nvSpPr>
        <p:spPr>
          <a:xfrm>
            <a:off x="8183880" y="4206240"/>
            <a:ext cx="1188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63D6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1:20</a:t>
            </a:r>
            <a:endParaRPr lang="en-US" sz="3000" dirty="0"/>
          </a:p>
        </p:txBody>
      </p:sp>
      <p:sp>
        <p:nvSpPr>
          <p:cNvPr id="27" name="s36-text-25"/>
          <p:cNvSpPr/>
          <p:nvPr/>
        </p:nvSpPr>
        <p:spPr>
          <a:xfrm>
            <a:off x="9372600" y="4206240"/>
            <a:ext cx="2148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chat: discipline · mode · one change</a:t>
            </a:r>
            <a:endParaRPr lang="en-US" sz="1500" dirty="0"/>
          </a:p>
        </p:txBody>
      </p:sp>
      <p:sp>
        <p:nvSpPr>
          <p:cNvPr id="28" name="s36-text-26">
            <a:hlinkClick r:id="rId1" tooltip=""/>
          </p:cNvPr>
          <p:cNvSpPr/>
          <p:nvPr/>
        </p:nvSpPr>
        <p:spPr>
          <a:xfrm>
            <a:off x="8001000" y="548640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u="sng" dirty="0">
                <a:solidFill>
                  <a:srgbClr val="63D6B2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Worksheet: evolveaiinstitute.com/arad</a:t>
            </a:r>
            <a:endParaRPr lang="en-US" sz="1500" dirty="0"/>
          </a:p>
        </p:txBody>
      </p:sp>
      <p:sp>
        <p:nvSpPr>
          <p:cNvPr id="29" name="s36-text-27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30" name="s36-text-28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36</a:t>
            </a:r>
            <a:endParaRPr lang="en-US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37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IT CALIBRATED</a:t>
            </a:r>
            <a:endParaRPr lang="en-US" sz="1200" dirty="0"/>
          </a:p>
        </p:txBody>
      </p:sp>
      <p:sp>
        <p:nvSpPr>
          <p:cNvPr id="3" name="s37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signals that a design needs to tighten</a:t>
            </a:r>
            <a:endParaRPr lang="en-US" sz="3200" dirty="0"/>
          </a:p>
        </p:txBody>
      </p:sp>
      <p:sp>
        <p:nvSpPr>
          <p:cNvPr id="4" name="s37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37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37</a:t>
            </a:r>
            <a:endParaRPr lang="en-US" sz="1100" dirty="0"/>
          </a:p>
        </p:txBody>
      </p:sp>
      <p:sp>
        <p:nvSpPr>
          <p:cNvPr id="6" name="s37-shape-4"/>
          <p:cNvSpPr/>
          <p:nvPr/>
        </p:nvSpPr>
        <p:spPr>
          <a:xfrm>
            <a:off x="548640" y="1691640"/>
            <a:ext cx="361188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7" name="s37-text-5"/>
          <p:cNvSpPr/>
          <p:nvPr/>
        </p:nvSpPr>
        <p:spPr>
          <a:xfrm>
            <a:off x="777240" y="1828800"/>
            <a:ext cx="548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dirty="0">
                <a:solidFill>
                  <a:srgbClr val="683F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600" dirty="0"/>
          </a:p>
        </p:txBody>
      </p:sp>
      <p:sp>
        <p:nvSpPr>
          <p:cNvPr id="8" name="s37-text-6"/>
          <p:cNvSpPr/>
          <p:nvPr/>
        </p:nvSpPr>
        <p:spPr>
          <a:xfrm>
            <a:off x="777240" y="251460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Near-identical, AI-shaped output</a:t>
            </a:r>
            <a:endParaRPr lang="en-US" sz="1900" dirty="0"/>
          </a:p>
        </p:txBody>
      </p:sp>
      <p:sp>
        <p:nvSpPr>
          <p:cNvPr id="9" name="s37-text-7"/>
          <p:cNvSpPr/>
          <p:nvPr/>
        </p:nvSpPr>
        <p:spPr>
          <a:xfrm>
            <a:off x="777240" y="320040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Submissions cluster around the same phrasing and structure.</a:t>
            </a:r>
            <a:endParaRPr lang="en-US" sz="1450" dirty="0"/>
          </a:p>
        </p:txBody>
      </p:sp>
      <p:sp>
        <p:nvSpPr>
          <p:cNvPr id="10" name="s37-text-8"/>
          <p:cNvSpPr/>
          <p:nvPr/>
        </p:nvSpPr>
        <p:spPr>
          <a:xfrm>
            <a:off x="777240" y="397764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RESPONSE</a:t>
            </a:r>
            <a:endParaRPr lang="en-US" sz="1150" dirty="0"/>
          </a:p>
        </p:txBody>
      </p:sp>
      <p:sp>
        <p:nvSpPr>
          <p:cNvPr id="11" name="s37-text-9"/>
          <p:cNvSpPr/>
          <p:nvPr/>
        </p:nvSpPr>
        <p:spPr>
          <a:xfrm>
            <a:off x="777240" y="425196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Require an observed-setting artifact. Consider moving the core task to AI-Limited.</a:t>
            </a:r>
            <a:endParaRPr lang="en-US" sz="1400" dirty="0"/>
          </a:p>
        </p:txBody>
      </p:sp>
      <p:sp>
        <p:nvSpPr>
          <p:cNvPr id="12" name="s37-shape-10"/>
          <p:cNvSpPr/>
          <p:nvPr/>
        </p:nvSpPr>
        <p:spPr>
          <a:xfrm>
            <a:off x="4297680" y="1691640"/>
            <a:ext cx="361188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3" name="s37-text-11"/>
          <p:cNvSpPr/>
          <p:nvPr/>
        </p:nvSpPr>
        <p:spPr>
          <a:xfrm>
            <a:off x="4526280" y="1828800"/>
            <a:ext cx="548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dirty="0">
                <a:solidFill>
                  <a:srgbClr val="683F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600" dirty="0"/>
          </a:p>
        </p:txBody>
      </p:sp>
      <p:sp>
        <p:nvSpPr>
          <p:cNvPr id="14" name="s37-text-12"/>
          <p:cNvSpPr/>
          <p:nvPr/>
        </p:nvSpPr>
        <p:spPr>
          <a:xfrm>
            <a:off x="4526280" y="251460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Transfer gap above one level</a:t>
            </a:r>
            <a:endParaRPr lang="en-US" sz="1900" dirty="0"/>
          </a:p>
        </p:txBody>
      </p:sp>
      <p:sp>
        <p:nvSpPr>
          <p:cNvPr id="15" name="s37-text-13"/>
          <p:cNvSpPr/>
          <p:nvPr/>
        </p:nvSpPr>
        <p:spPr>
          <a:xfrm>
            <a:off x="4526280" y="320040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Restricted scores fall more than a level below assisted scores.</a:t>
            </a:r>
            <a:endParaRPr lang="en-US" sz="1450" dirty="0"/>
          </a:p>
        </p:txBody>
      </p:sp>
      <p:sp>
        <p:nvSpPr>
          <p:cNvPr id="16" name="s37-text-14"/>
          <p:cNvSpPr/>
          <p:nvPr/>
        </p:nvSpPr>
        <p:spPr>
          <a:xfrm>
            <a:off x="4526280" y="397764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RESPONSE</a:t>
            </a:r>
            <a:endParaRPr lang="en-US" sz="1150" dirty="0"/>
          </a:p>
        </p:txBody>
      </p:sp>
      <p:sp>
        <p:nvSpPr>
          <p:cNvPr id="17" name="s37-text-15"/>
          <p:cNvSpPr/>
          <p:nvPr/>
        </p:nvSpPr>
        <p:spPr>
          <a:xfrm>
            <a:off x="4526280" y="425196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Demand more baseline thinking before AI contact, or raise the restricted checkpoint's weight.</a:t>
            </a:r>
            <a:endParaRPr lang="en-US" sz="1400" dirty="0"/>
          </a:p>
        </p:txBody>
      </p:sp>
      <p:sp>
        <p:nvSpPr>
          <p:cNvPr id="18" name="s37-shape-16"/>
          <p:cNvSpPr/>
          <p:nvPr/>
        </p:nvSpPr>
        <p:spPr>
          <a:xfrm>
            <a:off x="8046720" y="1691640"/>
            <a:ext cx="361188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9" name="s37-text-17"/>
          <p:cNvSpPr/>
          <p:nvPr/>
        </p:nvSpPr>
        <p:spPr>
          <a:xfrm>
            <a:off x="8275320" y="1828800"/>
            <a:ext cx="548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dirty="0">
                <a:solidFill>
                  <a:srgbClr val="683F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600" dirty="0"/>
          </a:p>
        </p:txBody>
      </p:sp>
      <p:sp>
        <p:nvSpPr>
          <p:cNvPr id="20" name="s37-text-18"/>
          <p:cNvSpPr/>
          <p:nvPr/>
        </p:nvSpPr>
        <p:spPr>
          <a:xfrm>
            <a:off x="8275320" y="251460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Top-clustered assisted scores</a:t>
            </a:r>
            <a:endParaRPr lang="en-US" sz="1900" dirty="0"/>
          </a:p>
        </p:txBody>
      </p:sp>
      <p:sp>
        <p:nvSpPr>
          <p:cNvPr id="21" name="s37-text-19"/>
          <p:cNvSpPr/>
          <p:nvPr/>
        </p:nvSpPr>
        <p:spPr>
          <a:xfrm>
            <a:off x="8275320" y="320040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Tight at the top with AI, spread out on the restricted check.</a:t>
            </a:r>
            <a:endParaRPr lang="en-US" sz="1450" dirty="0"/>
          </a:p>
        </p:txBody>
      </p:sp>
      <p:sp>
        <p:nvSpPr>
          <p:cNvPr id="22" name="s37-text-20"/>
          <p:cNvSpPr/>
          <p:nvPr/>
        </p:nvSpPr>
        <p:spPr>
          <a:xfrm>
            <a:off x="8275320" y="397764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RESPONSE</a:t>
            </a:r>
            <a:endParaRPr lang="en-US" sz="1150" dirty="0"/>
          </a:p>
        </p:txBody>
      </p:sp>
      <p:sp>
        <p:nvSpPr>
          <p:cNvPr id="23" name="s37-text-21"/>
          <p:cNvSpPr/>
          <p:nvPr/>
        </p:nvSpPr>
        <p:spPr>
          <a:xfrm>
            <a:off x="8275320" y="425196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Audit Cognitive Agency, Evaluative Judgment, and Prompt Quality for their anti-gaming anchors.</a:t>
            </a:r>
            <a:endParaRPr lang="en-US" sz="1400" dirty="0"/>
          </a:p>
        </p:txBody>
      </p:sp>
      <p:sp>
        <p:nvSpPr>
          <p:cNvPr id="24" name="s37-shape-22"/>
          <p:cNvSpPr/>
          <p:nvPr/>
        </p:nvSpPr>
        <p:spPr>
          <a:xfrm>
            <a:off x="548640" y="5349240"/>
            <a:ext cx="11109960" cy="822960"/>
          </a:xfrm>
          <a:prstGeom prst="roundRect">
            <a:avLst>
              <a:gd name="adj" fmla="val 8889"/>
            </a:avLst>
          </a:prstGeom>
          <a:solidFill>
            <a:srgbClr val="0B1424"/>
          </a:solidFill>
          <a:ln w="9525">
            <a:solidFill>
              <a:srgbClr val="0B1424"/>
            </a:solidFill>
            <a:prstDash val="solid"/>
          </a:ln>
        </p:spPr>
      </p:sp>
      <p:sp>
        <p:nvSpPr>
          <p:cNvPr id="25" name="s37-text-23"/>
          <p:cNvSpPr/>
          <p:nvPr/>
        </p:nvSpPr>
        <p:spPr>
          <a:xfrm>
            <a:off x="822960" y="534924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program chairs:  </a:t>
            </a:r>
            <a:pPr indent="0" marL="0">
              <a:buNone/>
            </a:pPr>
            <a:r>
              <a:rPr lang="en-US" sz="1550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graduate should have two independent Transfer Gap Checks per major outcome, sequenced across levels and scored by different instructors.</a:t>
            </a:r>
            <a:endParaRPr lang="en-US" sz="15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38-text-0"/>
          <p:cNvSpPr/>
          <p:nvPr/>
        </p:nvSpPr>
        <p:spPr>
          <a:xfrm>
            <a:off x="731520" y="731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MISTAKE THAT CUTS BOTH WAYS</a:t>
            </a:r>
            <a:endParaRPr lang="en-US" sz="1200" dirty="0"/>
          </a:p>
        </p:txBody>
      </p:sp>
      <p:sp>
        <p:nvSpPr>
          <p:cNvPr id="3" name="s38-shape-1"/>
          <p:cNvSpPr/>
          <p:nvPr/>
        </p:nvSpPr>
        <p:spPr>
          <a:xfrm>
            <a:off x="731520" y="1463040"/>
            <a:ext cx="5120640" cy="2651760"/>
          </a:xfrm>
          <a:prstGeom prst="roundRect">
            <a:avLst>
              <a:gd name="adj" fmla="val 2759"/>
            </a:avLst>
          </a:prstGeom>
          <a:solidFill>
            <a:srgbClr val="14223A"/>
          </a:solidFill>
          <a:ln w="9525">
            <a:solidFill>
              <a:srgbClr val="2B3C58"/>
            </a:solidFill>
            <a:prstDash val="solid"/>
          </a:ln>
        </p:spPr>
      </p:sp>
      <p:sp>
        <p:nvSpPr>
          <p:cNvPr id="4" name="s38-text-2"/>
          <p:cNvSpPr/>
          <p:nvPr/>
        </p:nvSpPr>
        <p:spPr>
          <a:xfrm>
            <a:off x="1051560" y="1463040"/>
            <a:ext cx="44805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A6C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Assuming AI integration is automatically innovative.</a:t>
            </a:r>
            <a:endParaRPr lang="en-US" sz="3000" dirty="0"/>
          </a:p>
        </p:txBody>
      </p:sp>
      <p:sp>
        <p:nvSpPr>
          <p:cNvPr id="5" name="s38-shape-3"/>
          <p:cNvSpPr/>
          <p:nvPr/>
        </p:nvSpPr>
        <p:spPr>
          <a:xfrm>
            <a:off x="6355080" y="1463040"/>
            <a:ext cx="5120640" cy="2651760"/>
          </a:xfrm>
          <a:prstGeom prst="roundRect">
            <a:avLst>
              <a:gd name="adj" fmla="val 2759"/>
            </a:avLst>
          </a:prstGeom>
          <a:solidFill>
            <a:srgbClr val="14223A"/>
          </a:solidFill>
          <a:ln w="9525">
            <a:solidFill>
              <a:srgbClr val="2B3C58"/>
            </a:solidFill>
            <a:prstDash val="solid"/>
          </a:ln>
        </p:spPr>
      </p:sp>
      <p:sp>
        <p:nvSpPr>
          <p:cNvPr id="6" name="s38-text-4"/>
          <p:cNvSpPr/>
          <p:nvPr/>
        </p:nvSpPr>
        <p:spPr>
          <a:xfrm>
            <a:off x="6675120" y="1463040"/>
            <a:ext cx="44805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63D6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Assuming AI restriction is automatically rigorous.</a:t>
            </a:r>
            <a:endParaRPr lang="en-US" sz="3000" dirty="0"/>
          </a:p>
        </p:txBody>
      </p:sp>
      <p:sp>
        <p:nvSpPr>
          <p:cNvPr id="7" name="s38-text-5"/>
          <p:cNvSpPr/>
          <p:nvPr/>
        </p:nvSpPr>
        <p:spPr>
          <a:xfrm>
            <a:off x="731520" y="4480560"/>
            <a:ext cx="10744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400" dirty="0">
                <a:solidFill>
                  <a:srgbClr val="F2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Both skip the objective.</a:t>
            </a:r>
            <a:endParaRPr lang="en-US" sz="4400" dirty="0"/>
          </a:p>
        </p:txBody>
      </p:sp>
      <p:sp>
        <p:nvSpPr>
          <p:cNvPr id="8" name="s38-text-6"/>
          <p:cNvSpPr/>
          <p:nvPr/>
        </p:nvSpPr>
        <p:spPr>
          <a:xfrm>
            <a:off x="1371600" y="5349240"/>
            <a:ext cx="9418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you feel confident about the AI decision before you've written the learning target, slow down.</a:t>
            </a:r>
            <a:endParaRPr lang="en-US" sz="1800" dirty="0"/>
          </a:p>
        </p:txBody>
      </p:sp>
      <p:sp>
        <p:nvSpPr>
          <p:cNvPr id="9" name="s38-text-7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10" name="s38-text-8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38</a:t>
            </a:r>
            <a:endParaRPr lang="en-US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39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IMPLEMENTATION</a:t>
            </a:r>
            <a:endParaRPr lang="en-US" sz="1200" dirty="0"/>
          </a:p>
        </p:txBody>
      </p:sp>
      <p:sp>
        <p:nvSpPr>
          <p:cNvPr id="3" name="s39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with one assignment. Monday morning, 30 minutes.</a:t>
            </a:r>
            <a:endParaRPr lang="en-US" sz="3200" dirty="0"/>
          </a:p>
        </p:txBody>
      </p:sp>
      <p:sp>
        <p:nvSpPr>
          <p:cNvPr id="4" name="s39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39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39</a:t>
            </a:r>
            <a:endParaRPr lang="en-US" sz="1100" dirty="0"/>
          </a:p>
        </p:txBody>
      </p:sp>
      <p:sp>
        <p:nvSpPr>
          <p:cNvPr id="6" name="s39-shape-4"/>
          <p:cNvSpPr/>
          <p:nvPr/>
        </p:nvSpPr>
        <p:spPr>
          <a:xfrm>
            <a:off x="548640" y="1737360"/>
            <a:ext cx="2514600" cy="301752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7" name="s39-shape-5"/>
          <p:cNvSpPr/>
          <p:nvPr/>
        </p:nvSpPr>
        <p:spPr>
          <a:xfrm>
            <a:off x="548640" y="1847088"/>
            <a:ext cx="64008" cy="2798064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8" name="s39-text-6"/>
          <p:cNvSpPr/>
          <p:nvPr/>
        </p:nvSpPr>
        <p:spPr>
          <a:xfrm>
            <a:off x="822960" y="1874520"/>
            <a:ext cx="1371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4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</a:t>
            </a:r>
            <a:endParaRPr lang="en-US" sz="6400" dirty="0"/>
          </a:p>
        </p:txBody>
      </p:sp>
      <p:sp>
        <p:nvSpPr>
          <p:cNvPr id="9" name="s39-text-7"/>
          <p:cNvSpPr/>
          <p:nvPr/>
        </p:nvSpPr>
        <p:spPr>
          <a:xfrm>
            <a:off x="2011680" y="251460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</a:t>
            </a:r>
            <a:endParaRPr lang="en-US" sz="1600" dirty="0"/>
          </a:p>
        </p:txBody>
      </p:sp>
      <p:sp>
        <p:nvSpPr>
          <p:cNvPr id="10" name="s39-text-8"/>
          <p:cNvSpPr/>
          <p:nvPr/>
        </p:nvSpPr>
        <p:spPr>
          <a:xfrm>
            <a:off x="822960" y="3063240"/>
            <a:ext cx="2103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Run the assignment through two current models and score the output honestly.</a:t>
            </a:r>
            <a:endParaRPr lang="en-US" sz="1600" dirty="0"/>
          </a:p>
        </p:txBody>
      </p:sp>
      <p:sp>
        <p:nvSpPr>
          <p:cNvPr id="11" name="s39-shape-9"/>
          <p:cNvSpPr/>
          <p:nvPr/>
        </p:nvSpPr>
        <p:spPr>
          <a:xfrm>
            <a:off x="3200400" y="1737360"/>
            <a:ext cx="2514600" cy="301752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2" name="s39-shape-10"/>
          <p:cNvSpPr/>
          <p:nvPr/>
        </p:nvSpPr>
        <p:spPr>
          <a:xfrm>
            <a:off x="3200400" y="1847088"/>
            <a:ext cx="64008" cy="2798064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13" name="s39-text-11"/>
          <p:cNvSpPr/>
          <p:nvPr/>
        </p:nvSpPr>
        <p:spPr>
          <a:xfrm>
            <a:off x="3474720" y="1874520"/>
            <a:ext cx="1371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4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6400" dirty="0"/>
          </a:p>
        </p:txBody>
      </p:sp>
      <p:sp>
        <p:nvSpPr>
          <p:cNvPr id="14" name="s39-text-12"/>
          <p:cNvSpPr/>
          <p:nvPr/>
        </p:nvSpPr>
        <p:spPr>
          <a:xfrm>
            <a:off x="4663440" y="251460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</a:t>
            </a:r>
            <a:endParaRPr lang="en-US" sz="1600" dirty="0"/>
          </a:p>
        </p:txBody>
      </p:sp>
      <p:sp>
        <p:nvSpPr>
          <p:cNvPr id="15" name="s39-text-13"/>
          <p:cNvSpPr/>
          <p:nvPr/>
        </p:nvSpPr>
        <p:spPr>
          <a:xfrm>
            <a:off x="3474720" y="3063240"/>
            <a:ext cx="2103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the one-sentence human learning target.</a:t>
            </a:r>
            <a:endParaRPr lang="en-US" sz="1600" dirty="0"/>
          </a:p>
        </p:txBody>
      </p:sp>
      <p:sp>
        <p:nvSpPr>
          <p:cNvPr id="16" name="s39-shape-14"/>
          <p:cNvSpPr/>
          <p:nvPr/>
        </p:nvSpPr>
        <p:spPr>
          <a:xfrm>
            <a:off x="5852160" y="1737360"/>
            <a:ext cx="2514600" cy="301752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7" name="s39-shape-15"/>
          <p:cNvSpPr/>
          <p:nvPr/>
        </p:nvSpPr>
        <p:spPr>
          <a:xfrm>
            <a:off x="5852160" y="1847088"/>
            <a:ext cx="64008" cy="2798064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18" name="s39-text-16"/>
          <p:cNvSpPr/>
          <p:nvPr/>
        </p:nvSpPr>
        <p:spPr>
          <a:xfrm>
            <a:off x="6126480" y="1874520"/>
            <a:ext cx="1371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400" dirty="0">
                <a:solidFill>
                  <a:srgbClr val="1552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6400" dirty="0"/>
          </a:p>
        </p:txBody>
      </p:sp>
      <p:sp>
        <p:nvSpPr>
          <p:cNvPr id="19" name="s39-text-17"/>
          <p:cNvSpPr/>
          <p:nvPr/>
        </p:nvSpPr>
        <p:spPr>
          <a:xfrm>
            <a:off x="7315200" y="251460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</a:t>
            </a:r>
            <a:endParaRPr lang="en-US" sz="1600" dirty="0"/>
          </a:p>
        </p:txBody>
      </p:sp>
      <p:sp>
        <p:nvSpPr>
          <p:cNvPr id="20" name="s39-text-18"/>
          <p:cNvSpPr/>
          <p:nvPr/>
        </p:nvSpPr>
        <p:spPr>
          <a:xfrm>
            <a:off x="6126480" y="3063240"/>
            <a:ext cx="2103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one artifact that would make the thinking visible.</a:t>
            </a:r>
            <a:endParaRPr lang="en-US" sz="1600" dirty="0"/>
          </a:p>
        </p:txBody>
      </p:sp>
      <p:sp>
        <p:nvSpPr>
          <p:cNvPr id="21" name="s39-shape-19"/>
          <p:cNvSpPr/>
          <p:nvPr/>
        </p:nvSpPr>
        <p:spPr>
          <a:xfrm>
            <a:off x="8641080" y="1737360"/>
            <a:ext cx="3017520" cy="4434840"/>
          </a:xfrm>
          <a:prstGeom prst="roundRect">
            <a:avLst>
              <a:gd name="adj" fmla="val 3030"/>
            </a:avLst>
          </a:prstGeom>
          <a:solidFill>
            <a:srgbClr val="0B1424"/>
          </a:solidFill>
          <a:ln w="9525">
            <a:solidFill>
              <a:srgbClr val="0B1424"/>
            </a:solidFill>
            <a:prstDash val="solid"/>
          </a:ln>
        </p:spPr>
      </p:sp>
      <p:sp>
        <p:nvSpPr>
          <p:cNvPr id="22" name="s39-text-20"/>
          <p:cNvSpPr/>
          <p:nvPr/>
        </p:nvSpPr>
        <p:spPr>
          <a:xfrm>
            <a:off x="8869680" y="1920240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 BEFORE LAUNCH</a:t>
            </a:r>
            <a:endParaRPr lang="en-US" sz="1150" dirty="0"/>
          </a:p>
        </p:txBody>
      </p:sp>
      <p:sp>
        <p:nvSpPr>
          <p:cNvPr id="23" name="s39-text-21"/>
          <p:cNvSpPr/>
          <p:nvPr/>
        </p:nvSpPr>
        <p:spPr>
          <a:xfrm>
            <a:off x="8869680" y="233172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SzPct val="100000"/>
              <a:buChar char="•"/>
            </a:pPr>
            <a:r>
              <a:rPr lang="en-US" sz="1550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Tool access</a:t>
            </a:r>
            <a:endParaRPr lang="en-US" sz="1550" dirty="0"/>
          </a:p>
        </p:txBody>
      </p:sp>
      <p:sp>
        <p:nvSpPr>
          <p:cNvPr id="24" name="s39-text-22"/>
          <p:cNvSpPr/>
          <p:nvPr/>
        </p:nvSpPr>
        <p:spPr>
          <a:xfrm>
            <a:off x="8869680" y="2935224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SzPct val="100000"/>
              <a:buChar char="•"/>
            </a:pPr>
            <a:r>
              <a:rPr lang="en-US" sz="1550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Integrity policy alignment</a:t>
            </a:r>
            <a:endParaRPr lang="en-US" sz="1550" dirty="0"/>
          </a:p>
        </p:txBody>
      </p:sp>
      <p:sp>
        <p:nvSpPr>
          <p:cNvPr id="25" name="s39-text-23"/>
          <p:cNvSpPr/>
          <p:nvPr/>
        </p:nvSpPr>
        <p:spPr>
          <a:xfrm>
            <a:off x="8869680" y="3538728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SzPct val="100000"/>
              <a:buChar char="•"/>
            </a:pPr>
            <a:r>
              <a:rPr lang="en-US" sz="1550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Accessibility of new artifacts</a:t>
            </a:r>
            <a:endParaRPr lang="en-US" sz="1550" dirty="0"/>
          </a:p>
        </p:txBody>
      </p:sp>
      <p:sp>
        <p:nvSpPr>
          <p:cNvPr id="26" name="s39-text-24"/>
          <p:cNvSpPr/>
          <p:nvPr/>
        </p:nvSpPr>
        <p:spPr>
          <a:xfrm>
            <a:off x="8869680" y="4142232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SzPct val="100000"/>
              <a:buChar char="•"/>
            </a:pPr>
            <a:r>
              <a:rPr lang="en-US" sz="1550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Privacy: what goes into tools</a:t>
            </a:r>
            <a:endParaRPr lang="en-US" sz="1550" dirty="0"/>
          </a:p>
        </p:txBody>
      </p:sp>
      <p:sp>
        <p:nvSpPr>
          <p:cNvPr id="27" name="s39-text-25"/>
          <p:cNvSpPr/>
          <p:nvPr/>
        </p:nvSpPr>
        <p:spPr>
          <a:xfrm>
            <a:off x="8869680" y="4745736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SzPct val="100000"/>
              <a:buChar char="•"/>
            </a:pPr>
            <a:r>
              <a:rPr lang="en-US" sz="1550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Opt-out pathway</a:t>
            </a:r>
            <a:endParaRPr lang="en-US" sz="1550" dirty="0"/>
          </a:p>
        </p:txBody>
      </p:sp>
      <p:sp>
        <p:nvSpPr>
          <p:cNvPr id="28" name="s39-text-26"/>
          <p:cNvSpPr/>
          <p:nvPr/>
        </p:nvSpPr>
        <p:spPr>
          <a:xfrm>
            <a:off x="8869680" y="5349240"/>
            <a:ext cx="2651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SzPct val="100000"/>
              <a:buChar char="•"/>
            </a:pPr>
            <a:r>
              <a:rPr lang="en-US" sz="1550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Multilingual support</a:t>
            </a:r>
            <a:endParaRPr lang="en-US" sz="1550" dirty="0"/>
          </a:p>
        </p:txBody>
      </p:sp>
      <p:sp>
        <p:nvSpPr>
          <p:cNvPr id="29" name="s39-text-27"/>
          <p:cNvSpPr/>
          <p:nvPr/>
        </p:nvSpPr>
        <p:spPr>
          <a:xfrm>
            <a:off x="548640" y="5029200"/>
            <a:ext cx="7818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Then pilot it for one term, collect one form of data, and revise for the next offering.</a:t>
            </a:r>
            <a:endParaRPr lang="en-US" sz="17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40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TOOLS</a:t>
            </a:r>
            <a:endParaRPr lang="en-US" sz="1200" dirty="0"/>
          </a:p>
        </p:txBody>
      </p:sp>
      <p:sp>
        <p:nvSpPr>
          <p:cNvPr id="3" name="s40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assistants walk the process with you</a:t>
            </a:r>
            <a:endParaRPr lang="en-US" sz="3200" dirty="0"/>
          </a:p>
        </p:txBody>
      </p:sp>
      <p:sp>
        <p:nvSpPr>
          <p:cNvPr id="4" name="s40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40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40</a:t>
            </a:r>
            <a:endParaRPr lang="en-US" sz="1100" dirty="0"/>
          </a:p>
        </p:txBody>
      </p:sp>
      <p:sp>
        <p:nvSpPr>
          <p:cNvPr id="6" name="s40-shape-4"/>
          <p:cNvSpPr/>
          <p:nvPr/>
        </p:nvSpPr>
        <p:spPr>
          <a:xfrm>
            <a:off x="548640" y="1737360"/>
            <a:ext cx="758952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7" name="s40-shape-5"/>
          <p:cNvSpPr/>
          <p:nvPr/>
        </p:nvSpPr>
        <p:spPr>
          <a:xfrm>
            <a:off x="548640" y="1847088"/>
            <a:ext cx="64008" cy="1472184"/>
          </a:xfrm>
          <a:prstGeom prst="rect">
            <a:avLst/>
          </a:prstGeom>
          <a:solidFill>
            <a:srgbClr val="155244"/>
          </a:solidFill>
          <a:ln w="9525">
            <a:solidFill>
              <a:srgbClr val="155244"/>
            </a:solidFill>
            <a:prstDash val="solid"/>
          </a:ln>
        </p:spPr>
      </p:sp>
      <p:sp>
        <p:nvSpPr>
          <p:cNvPr id="8" name="s40-text-6"/>
          <p:cNvSpPr/>
          <p:nvPr/>
        </p:nvSpPr>
        <p:spPr>
          <a:xfrm>
            <a:off x="868680" y="192024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 GPT BY TIM MOUSEL</a:t>
            </a:r>
            <a:endParaRPr lang="en-US" sz="1150" dirty="0"/>
          </a:p>
        </p:txBody>
      </p:sp>
      <p:sp>
        <p:nvSpPr>
          <p:cNvPr id="9" name="s40-text-7">
            <a:hlinkClick r:id="rId1" tooltip=""/>
          </p:cNvPr>
          <p:cNvSpPr/>
          <p:nvPr/>
        </p:nvSpPr>
        <p:spPr>
          <a:xfrm>
            <a:off x="868680" y="2194560"/>
            <a:ext cx="7040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u="sng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AI-Responsive Assignment Design (ARAD) Framework</a:t>
            </a:r>
            <a:endParaRPr lang="en-US" sz="2100" dirty="0"/>
          </a:p>
        </p:txBody>
      </p:sp>
      <p:sp>
        <p:nvSpPr>
          <p:cNvPr id="10" name="s40-text-8"/>
          <p:cNvSpPr/>
          <p:nvPr/>
        </p:nvSpPr>
        <p:spPr>
          <a:xfrm>
            <a:off x="868680" y="2670048"/>
            <a:ext cx="7040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Bring one assignment. It walks the GOALS steps with you: goal, mode, architecture, rubric, and sustainment.</a:t>
            </a:r>
            <a:endParaRPr lang="en-US" sz="1500" dirty="0"/>
          </a:p>
        </p:txBody>
      </p:sp>
      <p:sp>
        <p:nvSpPr>
          <p:cNvPr id="11" name="s40-shape-9"/>
          <p:cNvSpPr/>
          <p:nvPr/>
        </p:nvSpPr>
        <p:spPr>
          <a:xfrm>
            <a:off x="548640" y="3611880"/>
            <a:ext cx="758952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2" name="s40-shape-10"/>
          <p:cNvSpPr/>
          <p:nvPr/>
        </p:nvSpPr>
        <p:spPr>
          <a:xfrm>
            <a:off x="548640" y="3721608"/>
            <a:ext cx="64008" cy="1472184"/>
          </a:xfrm>
          <a:prstGeom prst="rect">
            <a:avLst/>
          </a:prstGeom>
          <a:solidFill>
            <a:srgbClr val="2B4C7C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13" name="s40-text-11"/>
          <p:cNvSpPr/>
          <p:nvPr/>
        </p:nvSpPr>
        <p:spPr>
          <a:xfrm>
            <a:off x="868680" y="379476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 GPT</a:t>
            </a:r>
            <a:endParaRPr lang="en-US" sz="1150" dirty="0"/>
          </a:p>
        </p:txBody>
      </p:sp>
      <p:sp>
        <p:nvSpPr>
          <p:cNvPr id="14" name="s40-text-12">
            <a:hlinkClick r:id="rId2" tooltip=""/>
          </p:cNvPr>
          <p:cNvSpPr/>
          <p:nvPr/>
        </p:nvSpPr>
        <p:spPr>
          <a:xfrm>
            <a:off x="868680" y="4069080"/>
            <a:ext cx="7040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u="sng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Create AI-Resistant or AI-Dependent Assignments</a:t>
            </a:r>
            <a:endParaRPr lang="en-US" sz="2100" dirty="0"/>
          </a:p>
        </p:txBody>
      </p:sp>
      <p:sp>
        <p:nvSpPr>
          <p:cNvPr id="15" name="s40-text-13"/>
          <p:cNvSpPr/>
          <p:nvPr/>
        </p:nvSpPr>
        <p:spPr>
          <a:xfrm>
            <a:off x="868680" y="4544568"/>
            <a:ext cx="7040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Built for the two ends of the spectrum: designs that exclude AI, and designs built around required AI use.</a:t>
            </a:r>
            <a:endParaRPr lang="en-US" sz="1500" dirty="0"/>
          </a:p>
        </p:txBody>
      </p:sp>
      <p:sp>
        <p:nvSpPr>
          <p:cNvPr id="16" name="s40-shape-14"/>
          <p:cNvSpPr/>
          <p:nvPr/>
        </p:nvSpPr>
        <p:spPr>
          <a:xfrm>
            <a:off x="8503920" y="1737360"/>
            <a:ext cx="3154680" cy="3566160"/>
          </a:xfrm>
          <a:prstGeom prst="roundRect">
            <a:avLst>
              <a:gd name="adj" fmla="val 2899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pic>
        <p:nvPicPr>
          <p:cNvPr id="17" name="s40-image-15" descr="QR code linking to evolveaiinstitute.com/arad, the webinar resource page.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840" y="1965960"/>
            <a:ext cx="2148840" cy="2148840"/>
          </a:xfrm>
          <a:prstGeom prst="rect">
            <a:avLst/>
          </a:prstGeom>
        </p:spPr>
      </p:pic>
      <p:sp>
        <p:nvSpPr>
          <p:cNvPr id="18" name="s40-text-16">
            <a:hlinkClick r:id="rId5" tooltip=""/>
          </p:cNvPr>
          <p:cNvSpPr/>
          <p:nvPr/>
        </p:nvSpPr>
        <p:spPr>
          <a:xfrm>
            <a:off x="8641080" y="4251960"/>
            <a:ext cx="2880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u="sng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evolveaiinstitute.com/arad</a:t>
            </a:r>
            <a:endParaRPr lang="en-US" sz="1500" dirty="0"/>
          </a:p>
        </p:txBody>
      </p:sp>
      <p:sp>
        <p:nvSpPr>
          <p:cNvPr id="19" name="s40-text-17"/>
          <p:cNvSpPr/>
          <p:nvPr/>
        </p:nvSpPr>
        <p:spPr>
          <a:xfrm>
            <a:off x="8686800" y="4617720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Slides, worksheet, both assistants, and the full article</a:t>
            </a:r>
            <a:endParaRPr lang="en-US" sz="1300" dirty="0"/>
          </a:p>
        </p:txBody>
      </p:sp>
      <p:sp>
        <p:nvSpPr>
          <p:cNvPr id="20" name="s40-text-18"/>
          <p:cNvSpPr/>
          <p:nvPr/>
        </p:nvSpPr>
        <p:spPr>
          <a:xfrm>
            <a:off x="548640" y="5623560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Bring your sprint notes. The assistant takes it from there.</a:t>
            </a:r>
            <a:endParaRPr lang="en-US" sz="17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41-image-0" descr="Chalk drawing of the student from the title slide, thinking through connected ideas toward a checkmark.">    </p:cNvPr>
          <p:cNvPicPr>
            <a:picLocks noChangeAspect="1"/>
          </p:cNvPicPr>
          <p:nvPr/>
        </p:nvPicPr>
        <p:blipFill>
          <a:blip r:embed="rId1">
            <a:alphaModFix amt="85000"/>
          </a:blip>
          <a:stretch>
            <a:fillRect/>
          </a:stretch>
        </p:blipFill>
        <p:spPr>
          <a:xfrm>
            <a:off x="6035040" y="1828800"/>
            <a:ext cx="5943600" cy="3346704"/>
          </a:xfrm>
          <a:prstGeom prst="rect">
            <a:avLst/>
          </a:prstGeom>
        </p:spPr>
      </p:pic>
      <p:sp>
        <p:nvSpPr>
          <p:cNvPr id="3" name="s41-text-1"/>
          <p:cNvSpPr/>
          <p:nvPr/>
        </p:nvSpPr>
        <p:spPr>
          <a:xfrm>
            <a:off x="731520" y="731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CENTRAL MESSAGE</a:t>
            </a:r>
            <a:endParaRPr lang="en-US" sz="1200" dirty="0"/>
          </a:p>
        </p:txBody>
      </p:sp>
      <p:sp>
        <p:nvSpPr>
          <p:cNvPr id="4" name="s41-text-2"/>
          <p:cNvSpPr/>
          <p:nvPr/>
        </p:nvSpPr>
        <p:spPr>
          <a:xfrm>
            <a:off x="731520" y="1188720"/>
            <a:ext cx="55778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3600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Begin with what students must learn and what evidence will make that learning </a:t>
            </a:r>
            <a:pPr indent="0" marL="0">
              <a:lnSpc>
                <a:spcPct val="105000"/>
              </a:lnSpc>
              <a:buNone/>
            </a:pPr>
            <a:r>
              <a:rPr lang="en-US" sz="3600" dirty="0">
                <a:solidFill>
                  <a:srgbClr val="F2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visible.</a:t>
            </a:r>
            <a:endParaRPr lang="en-US" sz="3600" dirty="0"/>
          </a:p>
        </p:txBody>
      </p:sp>
      <p:sp>
        <p:nvSpPr>
          <p:cNvPr id="5" name="s41-text-3"/>
          <p:cNvSpPr/>
          <p:nvPr/>
        </p:nvSpPr>
        <p:spPr>
          <a:xfrm>
            <a:off x="731520" y="388620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i="1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AI decision follows from those two answers.</a:t>
            </a:r>
            <a:endParaRPr lang="en-US" sz="2100" dirty="0"/>
          </a:p>
        </p:txBody>
      </p:sp>
      <p:sp>
        <p:nvSpPr>
          <p:cNvPr id="6" name="s41-shape-4"/>
          <p:cNvSpPr/>
          <p:nvPr/>
        </p:nvSpPr>
        <p:spPr>
          <a:xfrm>
            <a:off x="731520" y="4892040"/>
            <a:ext cx="5303520" cy="1234440"/>
          </a:xfrm>
          <a:prstGeom prst="roundRect">
            <a:avLst>
              <a:gd name="adj" fmla="val 5926"/>
            </a:avLst>
          </a:prstGeom>
          <a:solidFill>
            <a:srgbClr val="14223A"/>
          </a:solidFill>
          <a:ln w="9525">
            <a:solidFill>
              <a:srgbClr val="F2B84B"/>
            </a:solidFill>
            <a:prstDash val="solid"/>
          </a:ln>
        </p:spPr>
      </p:sp>
      <p:sp>
        <p:nvSpPr>
          <p:cNvPr id="7" name="s41-text-5"/>
          <p:cNvSpPr/>
          <p:nvPr/>
        </p:nvSpPr>
        <p:spPr>
          <a:xfrm>
            <a:off x="960120" y="502920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THING THIS WEEK</a:t>
            </a:r>
            <a:endParaRPr lang="en-US" sz="1150" dirty="0"/>
          </a:p>
        </p:txBody>
      </p:sp>
      <p:sp>
        <p:nvSpPr>
          <p:cNvPr id="8" name="s41-text-6"/>
          <p:cNvSpPr/>
          <p:nvPr/>
        </p:nvSpPr>
        <p:spPr>
          <a:xfrm>
            <a:off x="960120" y="530352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Run one assignment through a current model, score it on your own rubric, and write the number down.</a:t>
            </a:r>
            <a:endParaRPr lang="en-US" sz="1550" dirty="0"/>
          </a:p>
        </p:txBody>
      </p:sp>
      <p:sp>
        <p:nvSpPr>
          <p:cNvPr id="9" name="s41-text-7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10" name="s41-text-8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41</a:t>
            </a:r>
            <a:endParaRPr lang="en-US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0B14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42-text-0"/>
          <p:cNvSpPr/>
          <p:nvPr/>
        </p:nvSpPr>
        <p:spPr>
          <a:xfrm>
            <a:off x="731520" y="640080"/>
            <a:ext cx="6400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0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Questions</a:t>
            </a:r>
            <a:endParaRPr lang="en-US" sz="8000" dirty="0"/>
          </a:p>
        </p:txBody>
      </p:sp>
      <p:sp>
        <p:nvSpPr>
          <p:cNvPr id="3" name="s42-text-1"/>
          <p:cNvSpPr/>
          <p:nvPr/>
        </p:nvSpPr>
        <p:spPr>
          <a:xfrm>
            <a:off x="731520" y="196596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question, or one line in chat: what will you change first?</a:t>
            </a:r>
            <a:endParaRPr lang="en-US" sz="2100" dirty="0"/>
          </a:p>
        </p:txBody>
      </p:sp>
      <p:sp>
        <p:nvSpPr>
          <p:cNvPr id="4" name="s42-text-2"/>
          <p:cNvSpPr/>
          <p:nvPr/>
        </p:nvSpPr>
        <p:spPr>
          <a:xfrm>
            <a:off x="731520" y="315468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A6C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 modes</a:t>
            </a:r>
            <a:endParaRPr lang="en-US" sz="2100" dirty="0"/>
          </a:p>
        </p:txBody>
      </p:sp>
      <p:sp>
        <p:nvSpPr>
          <p:cNvPr id="5" name="s42-text-3"/>
          <p:cNvSpPr/>
          <p:nvPr/>
        </p:nvSpPr>
        <p:spPr>
          <a:xfrm>
            <a:off x="2743200" y="315468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Restricted · Limited · Collaborative · Required</a:t>
            </a:r>
            <a:endParaRPr lang="en-US" sz="1450" dirty="0"/>
          </a:p>
        </p:txBody>
      </p:sp>
      <p:sp>
        <p:nvSpPr>
          <p:cNvPr id="6" name="s42-text-4"/>
          <p:cNvSpPr/>
          <p:nvPr/>
        </p:nvSpPr>
        <p:spPr>
          <a:xfrm>
            <a:off x="731520" y="3904488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63D6B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principles</a:t>
            </a:r>
            <a:endParaRPr lang="en-US" sz="2100" dirty="0"/>
          </a:p>
        </p:txBody>
      </p:sp>
      <p:sp>
        <p:nvSpPr>
          <p:cNvPr id="7" name="s42-text-5"/>
          <p:cNvSpPr/>
          <p:nvPr/>
        </p:nvSpPr>
        <p:spPr>
          <a:xfrm>
            <a:off x="2743200" y="3904488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Agency · Integrity · Visibility · Judgment · Struggle · Equity</a:t>
            </a:r>
            <a:endParaRPr lang="en-US" sz="1450" dirty="0"/>
          </a:p>
        </p:txBody>
      </p:sp>
      <p:sp>
        <p:nvSpPr>
          <p:cNvPr id="8" name="s42-text-6"/>
          <p:cNvSpPr/>
          <p:nvPr/>
        </p:nvSpPr>
        <p:spPr>
          <a:xfrm>
            <a:off x="731520" y="4654296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F2B8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 dimensions</a:t>
            </a:r>
            <a:endParaRPr lang="en-US" sz="2100" dirty="0"/>
          </a:p>
        </p:txBody>
      </p:sp>
      <p:sp>
        <p:nvSpPr>
          <p:cNvPr id="9" name="s42-text-7"/>
          <p:cNvSpPr/>
          <p:nvPr/>
        </p:nvSpPr>
        <p:spPr>
          <a:xfrm>
            <a:off x="2743200" y="4654296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Agency · Judgment · Process · Metacognition · Prompting · Verification · Discipline · Transfer</a:t>
            </a:r>
            <a:endParaRPr lang="en-US" sz="1450" dirty="0"/>
          </a:p>
        </p:txBody>
      </p:sp>
      <p:sp>
        <p:nvSpPr>
          <p:cNvPr id="10" name="s42-text-8"/>
          <p:cNvSpPr/>
          <p:nvPr/>
        </p:nvSpPr>
        <p:spPr>
          <a:xfrm>
            <a:off x="731520" y="5404104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FF938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GOALS</a:t>
            </a:r>
            <a:endParaRPr lang="en-US" sz="2100" dirty="0"/>
          </a:p>
        </p:txBody>
      </p:sp>
      <p:sp>
        <p:nvSpPr>
          <p:cNvPr id="11" name="s42-text-9"/>
          <p:cNvSpPr/>
          <p:nvPr/>
        </p:nvSpPr>
        <p:spPr>
          <a:xfrm>
            <a:off x="2743200" y="5404104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Goal · Openness · Architecture · Look for Evidence · Sustain</a:t>
            </a:r>
            <a:endParaRPr lang="en-US" sz="1450" dirty="0"/>
          </a:p>
        </p:txBody>
      </p:sp>
      <p:sp>
        <p:nvSpPr>
          <p:cNvPr id="12" name="s42-shape-10"/>
          <p:cNvSpPr/>
          <p:nvPr/>
        </p:nvSpPr>
        <p:spPr>
          <a:xfrm>
            <a:off x="8549640" y="914400"/>
            <a:ext cx="3108960" cy="420624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pic>
        <p:nvPicPr>
          <p:cNvPr id="13" name="s42-image-11" descr="QR code linking to evolveaiinstitute.com/arad.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69680" y="1188720"/>
            <a:ext cx="2468880" cy="2468880"/>
          </a:xfrm>
          <a:prstGeom prst="rect">
            <a:avLst/>
          </a:prstGeom>
        </p:spPr>
      </p:pic>
      <p:sp>
        <p:nvSpPr>
          <p:cNvPr id="14" name="s42-text-12">
            <a:hlinkClick r:id="rId3" tooltip=""/>
          </p:cNvPr>
          <p:cNvSpPr/>
          <p:nvPr/>
        </p:nvSpPr>
        <p:spPr>
          <a:xfrm>
            <a:off x="8641080" y="379476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u="sng" dirty="0">
                <a:solidFill>
                  <a:srgbClr val="155244"/>
                </a:solid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evolveaiinstitute.com/arad</a:t>
            </a:r>
            <a:endParaRPr lang="en-US" sz="1500" dirty="0"/>
          </a:p>
        </p:txBody>
      </p:sp>
      <p:sp>
        <p:nvSpPr>
          <p:cNvPr id="15" name="s42-text-13"/>
          <p:cNvSpPr/>
          <p:nvPr/>
        </p:nvSpPr>
        <p:spPr>
          <a:xfrm>
            <a:off x="8641080" y="420624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 Mousel  ·  Evolve AI Institute</a:t>
            </a:r>
            <a:endParaRPr lang="en-US" sz="1350" dirty="0"/>
          </a:p>
        </p:txBody>
      </p:sp>
      <p:sp>
        <p:nvSpPr>
          <p:cNvPr id="16" name="s42-text-14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17" name="s42-text-15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B8C3D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42</a:t>
            </a:r>
            <a:endParaRPr lang="en-US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43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APPENDIX A1</a:t>
            </a:r>
            <a:endParaRPr lang="en-US" sz="1200" dirty="0"/>
          </a:p>
        </p:txBody>
      </p:sp>
      <p:sp>
        <p:nvSpPr>
          <p:cNvPr id="3" name="s43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Quick-reference decision flowchart</a:t>
            </a:r>
            <a:endParaRPr lang="en-US" sz="3200" dirty="0"/>
          </a:p>
        </p:txBody>
      </p:sp>
      <p:sp>
        <p:nvSpPr>
          <p:cNvPr id="4" name="s43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43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43</a:t>
            </a:r>
            <a:endParaRPr lang="en-US" sz="1100" dirty="0"/>
          </a:p>
        </p:txBody>
      </p:sp>
      <p:sp>
        <p:nvSpPr>
          <p:cNvPr id="6" name="s43-shape-4"/>
          <p:cNvSpPr/>
          <p:nvPr/>
        </p:nvSpPr>
        <p:spPr>
          <a:xfrm>
            <a:off x="548640" y="1572768"/>
            <a:ext cx="3931920" cy="548640"/>
          </a:xfrm>
          <a:prstGeom prst="roundRect">
            <a:avLst>
              <a:gd name="adj" fmla="val 13333"/>
            </a:avLst>
          </a:prstGeom>
          <a:solidFill>
            <a:srgbClr val="0B1424"/>
          </a:solidFill>
          <a:ln w="9525">
            <a:solidFill>
              <a:srgbClr val="0B1424"/>
            </a:solidFill>
            <a:prstDash val="solid"/>
          </a:ln>
        </p:spPr>
      </p:sp>
      <p:sp>
        <p:nvSpPr>
          <p:cNvPr id="7" name="s43-text-5"/>
          <p:cNvSpPr/>
          <p:nvPr/>
        </p:nvSpPr>
        <p:spPr>
          <a:xfrm>
            <a:off x="731520" y="1572768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F4EF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Start: what is the human learning target?</a:t>
            </a:r>
            <a:endParaRPr lang="en-US" sz="1550" dirty="0"/>
          </a:p>
        </p:txBody>
      </p:sp>
      <p:sp>
        <p:nvSpPr>
          <p:cNvPr id="8" name="s43-shape-6"/>
          <p:cNvSpPr/>
          <p:nvPr/>
        </p:nvSpPr>
        <p:spPr>
          <a:xfrm>
            <a:off x="2514600" y="2121408"/>
            <a:ext cx="0" cy="256032"/>
          </a:xfrm>
          <a:prstGeom prst="line">
            <a:avLst/>
          </a:prstGeom>
          <a:noFill/>
          <a:ln w="15875">
            <a:solidFill>
              <a:srgbClr val="3F4B60"/>
            </a:solidFill>
            <a:prstDash val="solid"/>
            <a:tailEnd type="triangle"/>
          </a:ln>
        </p:spPr>
      </p:sp>
      <p:sp>
        <p:nvSpPr>
          <p:cNvPr id="9" name="s43-shape-7"/>
          <p:cNvSpPr/>
          <p:nvPr/>
        </p:nvSpPr>
        <p:spPr>
          <a:xfrm>
            <a:off x="548640" y="2377440"/>
            <a:ext cx="393192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10" name="s43-text-8"/>
          <p:cNvSpPr/>
          <p:nvPr/>
        </p:nvSpPr>
        <p:spPr>
          <a:xfrm>
            <a:off x="685800" y="237744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Q1</a:t>
            </a:r>
            <a:endParaRPr lang="en-US" sz="1300" dirty="0"/>
          </a:p>
        </p:txBody>
      </p:sp>
      <p:sp>
        <p:nvSpPr>
          <p:cNvPr id="11" name="s43-text-9"/>
          <p:cNvSpPr/>
          <p:nvPr/>
        </p:nvSpPr>
        <p:spPr>
          <a:xfrm>
            <a:off x="1143000" y="2377440"/>
            <a:ext cx="3246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students reach the target while using AI?</a:t>
            </a:r>
            <a:endParaRPr lang="en-US" sz="1600" dirty="0"/>
          </a:p>
        </p:txBody>
      </p:sp>
      <p:sp>
        <p:nvSpPr>
          <p:cNvPr id="12" name="s43-shape-10"/>
          <p:cNvSpPr/>
          <p:nvPr/>
        </p:nvSpPr>
        <p:spPr>
          <a:xfrm>
            <a:off x="2514600" y="3108960"/>
            <a:ext cx="0" cy="137160"/>
          </a:xfrm>
          <a:prstGeom prst="line">
            <a:avLst/>
          </a:prstGeom>
          <a:noFill/>
          <a:ln w="15875">
            <a:solidFill>
              <a:srgbClr val="3F4B60"/>
            </a:solidFill>
            <a:prstDash val="solid"/>
            <a:tailEnd type="triangle"/>
          </a:ln>
        </p:spPr>
      </p:sp>
      <p:sp>
        <p:nvSpPr>
          <p:cNvPr id="13" name="s43-text-11"/>
          <p:cNvSpPr/>
          <p:nvPr/>
        </p:nvSpPr>
        <p:spPr>
          <a:xfrm>
            <a:off x="2606040" y="3108960"/>
            <a:ext cx="1463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YES</a:t>
            </a:r>
            <a:endParaRPr lang="en-US" sz="1100" dirty="0"/>
          </a:p>
        </p:txBody>
      </p:sp>
      <p:sp>
        <p:nvSpPr>
          <p:cNvPr id="14" name="s43-shape-12"/>
          <p:cNvSpPr/>
          <p:nvPr/>
        </p:nvSpPr>
        <p:spPr>
          <a:xfrm>
            <a:off x="548640" y="3246120"/>
            <a:ext cx="393192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15" name="s43-text-13"/>
          <p:cNvSpPr/>
          <p:nvPr/>
        </p:nvSpPr>
        <p:spPr>
          <a:xfrm>
            <a:off x="685800" y="32461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Q2</a:t>
            </a:r>
            <a:endParaRPr lang="en-US" sz="1300" dirty="0"/>
          </a:p>
        </p:txBody>
      </p:sp>
      <p:sp>
        <p:nvSpPr>
          <p:cNvPr id="16" name="s43-text-14"/>
          <p:cNvSpPr/>
          <p:nvPr/>
        </p:nvSpPr>
        <p:spPr>
          <a:xfrm>
            <a:off x="1143000" y="3246120"/>
            <a:ext cx="3246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Does AI replace the core thinking, or support it?</a:t>
            </a:r>
            <a:endParaRPr lang="en-US" sz="1600" dirty="0"/>
          </a:p>
        </p:txBody>
      </p:sp>
      <p:sp>
        <p:nvSpPr>
          <p:cNvPr id="17" name="s43-shape-15"/>
          <p:cNvSpPr/>
          <p:nvPr/>
        </p:nvSpPr>
        <p:spPr>
          <a:xfrm>
            <a:off x="2514600" y="3977640"/>
            <a:ext cx="0" cy="137160"/>
          </a:xfrm>
          <a:prstGeom prst="line">
            <a:avLst/>
          </a:prstGeom>
          <a:noFill/>
          <a:ln w="15875">
            <a:solidFill>
              <a:srgbClr val="3F4B60"/>
            </a:solidFill>
            <a:prstDash val="solid"/>
            <a:tailEnd type="triangle"/>
          </a:ln>
        </p:spPr>
      </p:sp>
      <p:sp>
        <p:nvSpPr>
          <p:cNvPr id="18" name="s43-text-16"/>
          <p:cNvSpPr/>
          <p:nvPr/>
        </p:nvSpPr>
        <p:spPr>
          <a:xfrm>
            <a:off x="2606040" y="3977640"/>
            <a:ext cx="1463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SUPPORTS IT</a:t>
            </a:r>
            <a:endParaRPr lang="en-US" sz="1100" dirty="0"/>
          </a:p>
        </p:txBody>
      </p:sp>
      <p:sp>
        <p:nvSpPr>
          <p:cNvPr id="19" name="s43-shape-17"/>
          <p:cNvSpPr/>
          <p:nvPr/>
        </p:nvSpPr>
        <p:spPr>
          <a:xfrm>
            <a:off x="548640" y="4114800"/>
            <a:ext cx="393192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20" name="s43-text-18"/>
          <p:cNvSpPr/>
          <p:nvPr/>
        </p:nvSpPr>
        <p:spPr>
          <a:xfrm>
            <a:off x="685800" y="411480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B4C7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Q3</a:t>
            </a:r>
            <a:endParaRPr lang="en-US" sz="1300" dirty="0"/>
          </a:p>
        </p:txBody>
      </p:sp>
      <p:sp>
        <p:nvSpPr>
          <p:cNvPr id="21" name="s43-text-19"/>
          <p:cNvSpPr/>
          <p:nvPr/>
        </p:nvSpPr>
        <p:spPr>
          <a:xfrm>
            <a:off x="1143000" y="4114800"/>
            <a:ext cx="3246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 skilled AI use itself the learning target?</a:t>
            </a:r>
            <a:endParaRPr lang="en-US" sz="1600" dirty="0"/>
          </a:p>
        </p:txBody>
      </p:sp>
      <p:sp>
        <p:nvSpPr>
          <p:cNvPr id="22" name="s43-shape-20"/>
          <p:cNvSpPr/>
          <p:nvPr/>
        </p:nvSpPr>
        <p:spPr>
          <a:xfrm>
            <a:off x="5989320" y="2468880"/>
            <a:ext cx="2834640" cy="548640"/>
          </a:xfrm>
          <a:prstGeom prst="roundRect">
            <a:avLst>
              <a:gd name="adj" fmla="val 13333"/>
            </a:avLst>
          </a:prstGeom>
          <a:solidFill>
            <a:srgbClr val="2B4C7C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23" name="s43-text-21"/>
          <p:cNvSpPr/>
          <p:nvPr/>
        </p:nvSpPr>
        <p:spPr>
          <a:xfrm>
            <a:off x="5989320" y="24688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 AI-Restricted</a:t>
            </a:r>
            <a:endParaRPr lang="en-US" sz="1600" dirty="0"/>
          </a:p>
        </p:txBody>
      </p:sp>
      <p:sp>
        <p:nvSpPr>
          <p:cNvPr id="24" name="s43-shape-22"/>
          <p:cNvSpPr/>
          <p:nvPr/>
        </p:nvSpPr>
        <p:spPr>
          <a:xfrm>
            <a:off x="4480560" y="2743200"/>
            <a:ext cx="1508760" cy="0"/>
          </a:xfrm>
          <a:prstGeom prst="line">
            <a:avLst/>
          </a:prstGeom>
          <a:noFill/>
          <a:ln w="15875">
            <a:solidFill>
              <a:srgbClr val="3F4B60"/>
            </a:solidFill>
            <a:prstDash val="solid"/>
            <a:tailEnd type="triangle"/>
          </a:ln>
        </p:spPr>
      </p:sp>
      <p:sp>
        <p:nvSpPr>
          <p:cNvPr id="25" name="s43-text-23"/>
          <p:cNvSpPr/>
          <p:nvPr/>
        </p:nvSpPr>
        <p:spPr>
          <a:xfrm>
            <a:off x="4526280" y="2468880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</a:t>
            </a:r>
            <a:endParaRPr lang="en-US" sz="1050" dirty="0"/>
          </a:p>
        </p:txBody>
      </p:sp>
      <p:sp>
        <p:nvSpPr>
          <p:cNvPr id="26" name="s43-shape-24"/>
          <p:cNvSpPr/>
          <p:nvPr/>
        </p:nvSpPr>
        <p:spPr>
          <a:xfrm>
            <a:off x="5989320" y="3337560"/>
            <a:ext cx="2834640" cy="548640"/>
          </a:xfrm>
          <a:prstGeom prst="roundRect">
            <a:avLst>
              <a:gd name="adj" fmla="val 13333"/>
            </a:avLst>
          </a:prstGeom>
          <a:solidFill>
            <a:srgbClr val="2B4C7C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27" name="s43-text-25"/>
          <p:cNvSpPr/>
          <p:nvPr/>
        </p:nvSpPr>
        <p:spPr>
          <a:xfrm>
            <a:off x="5989320" y="333756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 AI-Limited</a:t>
            </a:r>
            <a:endParaRPr lang="en-US" sz="1600" dirty="0"/>
          </a:p>
        </p:txBody>
      </p:sp>
      <p:sp>
        <p:nvSpPr>
          <p:cNvPr id="28" name="s43-shape-26"/>
          <p:cNvSpPr/>
          <p:nvPr/>
        </p:nvSpPr>
        <p:spPr>
          <a:xfrm>
            <a:off x="4480560" y="3611880"/>
            <a:ext cx="1508760" cy="0"/>
          </a:xfrm>
          <a:prstGeom prst="line">
            <a:avLst/>
          </a:prstGeom>
          <a:noFill/>
          <a:ln w="15875">
            <a:solidFill>
              <a:srgbClr val="3F4B60"/>
            </a:solidFill>
            <a:prstDash val="solid"/>
            <a:tailEnd type="triangle"/>
          </a:ln>
        </p:spPr>
      </p:sp>
      <p:sp>
        <p:nvSpPr>
          <p:cNvPr id="29" name="s43-text-27"/>
          <p:cNvSpPr/>
          <p:nvPr/>
        </p:nvSpPr>
        <p:spPr>
          <a:xfrm>
            <a:off x="4526280" y="3337560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REPLACES IT</a:t>
            </a:r>
            <a:endParaRPr lang="en-US" sz="1050" dirty="0"/>
          </a:p>
        </p:txBody>
      </p:sp>
      <p:sp>
        <p:nvSpPr>
          <p:cNvPr id="30" name="s43-shape-28"/>
          <p:cNvSpPr/>
          <p:nvPr/>
        </p:nvSpPr>
        <p:spPr>
          <a:xfrm>
            <a:off x="5989320" y="4206240"/>
            <a:ext cx="2834640" cy="548640"/>
          </a:xfrm>
          <a:prstGeom prst="roundRect">
            <a:avLst>
              <a:gd name="adj" fmla="val 13333"/>
            </a:avLst>
          </a:prstGeom>
          <a:solidFill>
            <a:srgbClr val="2B4C7C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31" name="s43-text-29"/>
          <p:cNvSpPr/>
          <p:nvPr/>
        </p:nvSpPr>
        <p:spPr>
          <a:xfrm>
            <a:off x="5989320" y="42062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 AI-Collaborative</a:t>
            </a:r>
            <a:endParaRPr lang="en-US" sz="1600" dirty="0"/>
          </a:p>
        </p:txBody>
      </p:sp>
      <p:sp>
        <p:nvSpPr>
          <p:cNvPr id="32" name="s43-shape-30"/>
          <p:cNvSpPr/>
          <p:nvPr/>
        </p:nvSpPr>
        <p:spPr>
          <a:xfrm>
            <a:off x="4480560" y="4480560"/>
            <a:ext cx="1508760" cy="0"/>
          </a:xfrm>
          <a:prstGeom prst="line">
            <a:avLst/>
          </a:prstGeom>
          <a:noFill/>
          <a:ln w="15875">
            <a:solidFill>
              <a:srgbClr val="3F4B60"/>
            </a:solidFill>
            <a:prstDash val="solid"/>
            <a:tailEnd type="triangle"/>
          </a:ln>
        </p:spPr>
      </p:sp>
      <p:sp>
        <p:nvSpPr>
          <p:cNvPr id="33" name="s43-text-31"/>
          <p:cNvSpPr/>
          <p:nvPr/>
        </p:nvSpPr>
        <p:spPr>
          <a:xfrm>
            <a:off x="4526280" y="4206240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</a:t>
            </a:r>
            <a:endParaRPr lang="en-US" sz="1050" dirty="0"/>
          </a:p>
        </p:txBody>
      </p:sp>
      <p:sp>
        <p:nvSpPr>
          <p:cNvPr id="34" name="s43-shape-32"/>
          <p:cNvSpPr/>
          <p:nvPr/>
        </p:nvSpPr>
        <p:spPr>
          <a:xfrm>
            <a:off x="5989320" y="5074920"/>
            <a:ext cx="2834640" cy="548640"/>
          </a:xfrm>
          <a:prstGeom prst="roundRect">
            <a:avLst>
              <a:gd name="adj" fmla="val 13333"/>
            </a:avLst>
          </a:prstGeom>
          <a:solidFill>
            <a:srgbClr val="2B4C7C"/>
          </a:solidFill>
          <a:ln w="9525">
            <a:solidFill>
              <a:srgbClr val="2B4C7C"/>
            </a:solidFill>
            <a:prstDash val="solid"/>
          </a:ln>
        </p:spPr>
      </p:sp>
      <p:sp>
        <p:nvSpPr>
          <p:cNvPr id="35" name="s43-text-33"/>
          <p:cNvSpPr/>
          <p:nvPr/>
        </p:nvSpPr>
        <p:spPr>
          <a:xfrm>
            <a:off x="5989320" y="507492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 AI-Required</a:t>
            </a:r>
            <a:endParaRPr lang="en-US" sz="1600" dirty="0"/>
          </a:p>
        </p:txBody>
      </p:sp>
      <p:sp>
        <p:nvSpPr>
          <p:cNvPr id="36" name="s43-shape-34"/>
          <p:cNvSpPr/>
          <p:nvPr/>
        </p:nvSpPr>
        <p:spPr>
          <a:xfrm>
            <a:off x="4480560" y="4617720"/>
            <a:ext cx="1508760" cy="731520"/>
          </a:xfrm>
          <a:prstGeom prst="line">
            <a:avLst/>
          </a:prstGeom>
          <a:noFill/>
          <a:ln w="15875">
            <a:solidFill>
              <a:srgbClr val="3F4B60"/>
            </a:solidFill>
            <a:prstDash val="solid"/>
            <a:tailEnd type="triangle"/>
          </a:ln>
        </p:spPr>
      </p:sp>
      <p:sp>
        <p:nvSpPr>
          <p:cNvPr id="37" name="s43-text-35"/>
          <p:cNvSpPr/>
          <p:nvPr/>
        </p:nvSpPr>
        <p:spPr>
          <a:xfrm>
            <a:off x="4526280" y="4800600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YES</a:t>
            </a:r>
            <a:endParaRPr lang="en-US" sz="1050" dirty="0"/>
          </a:p>
        </p:txBody>
      </p:sp>
      <p:sp>
        <p:nvSpPr>
          <p:cNvPr id="38" name="s43-shape-36"/>
          <p:cNvSpPr/>
          <p:nvPr/>
        </p:nvSpPr>
        <p:spPr>
          <a:xfrm>
            <a:off x="9646920" y="2377440"/>
            <a:ext cx="2011680" cy="3246120"/>
          </a:xfrm>
          <a:prstGeom prst="roundRect">
            <a:avLst>
              <a:gd name="adj" fmla="val 3636"/>
            </a:avLst>
          </a:prstGeom>
          <a:solidFill>
            <a:srgbClr val="E1EEE8"/>
          </a:solidFill>
          <a:ln w="9525">
            <a:solidFill>
              <a:srgbClr val="E1EEE8"/>
            </a:solidFill>
            <a:prstDash val="solid"/>
          </a:ln>
        </p:spPr>
      </p:sp>
      <p:sp>
        <p:nvSpPr>
          <p:cNvPr id="39" name="s43-text-37"/>
          <p:cNvSpPr/>
          <p:nvPr/>
        </p:nvSpPr>
        <p:spPr>
          <a:xfrm>
            <a:off x="9784080" y="2487168"/>
            <a:ext cx="17830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 3 patterns: AI Sandwich, Verification Challenge, Comparative Analysis, Generative Challenge.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 4: Verification or Generative Challenge in an authentic workflow.</a:t>
            </a:r>
            <a:endParaRPr lang="en-US" sz="1250" dirty="0"/>
          </a:p>
        </p:txBody>
      </p:sp>
      <p:sp>
        <p:nvSpPr>
          <p:cNvPr id="40" name="s43-shape-38"/>
          <p:cNvSpPr/>
          <p:nvPr/>
        </p:nvSpPr>
        <p:spPr>
          <a:xfrm>
            <a:off x="548640" y="5806440"/>
            <a:ext cx="11109960" cy="457200"/>
          </a:xfrm>
          <a:prstGeom prst="roundRect">
            <a:avLst>
              <a:gd name="adj" fmla="val 16000"/>
            </a:avLst>
          </a:prstGeom>
          <a:solidFill>
            <a:srgbClr val="0B1424"/>
          </a:solidFill>
          <a:ln w="9525">
            <a:solidFill>
              <a:srgbClr val="0B1424"/>
            </a:solidFill>
            <a:prstDash val="solid"/>
          </a:ln>
        </p:spPr>
      </p:sp>
      <p:sp>
        <p:nvSpPr>
          <p:cNvPr id="41" name="s43-text-39"/>
          <p:cNvSpPr/>
          <p:nvPr/>
        </p:nvSpPr>
        <p:spPr>
          <a:xfrm>
            <a:off x="777240" y="580644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2B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Always: every major outcome gets at least one AI-Restricted Transfer Gap Check, on the same dimensions as its assisted task.</a:t>
            </a:r>
            <a:endParaRPr lang="en-US" sz="13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44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APPENDIX A2</a:t>
            </a:r>
            <a:endParaRPr lang="en-US" sz="1200" dirty="0"/>
          </a:p>
        </p:txBody>
      </p:sp>
      <p:sp>
        <p:nvSpPr>
          <p:cNvPr id="3" name="s44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eight dimensions: what Exemplary and Beginning look like</a:t>
            </a:r>
            <a:endParaRPr lang="en-US" sz="2800" dirty="0"/>
          </a:p>
        </p:txBody>
      </p:sp>
      <p:sp>
        <p:nvSpPr>
          <p:cNvPr id="4" name="s44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44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44</a:t>
            </a:r>
            <a:endParaRPr lang="en-US" sz="1100" dirty="0"/>
          </a:p>
        </p:txBody>
      </p:sp>
      <p:graphicFrame>
        <p:nvGraphicFramePr>
          <p:cNvPr id="45" name="s44-table-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109960" cy="914400"/>
        </p:xfrm>
        <a:graphic>
          <a:graphicData uri="http://schemas.openxmlformats.org/drawingml/2006/table">
            <a:tbl>
              <a:tblPr/>
              <a:tblGrid>
                <a:gridCol w="2423160"/>
                <a:gridCol w="5394960"/>
                <a:gridCol w="3291840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Dimension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4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Exemplary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42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Beginning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424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320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  Cognitive Agency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320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Clearly drives every key decision; AI stays subordinate to their judgment.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B6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Accepted AI output with minimal engagement.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320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  Evaluative Judgment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320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Names specific strengths and weaknesses; corrects at least one AI claim citing a course reading by page or section.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B6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Accepts AI output uncritically or offers generic corrections.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A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320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  Process Evidence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320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At least one observed-setting artifact alongside transcripts and written work.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B6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Only the final product exists.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320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  Metacognitive Depth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320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Identifies specific learning moments and residual uncertainty; explains prompt choices with evidence.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B6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Generic, post-hoc, formulaic reflection.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A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320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  Prompt Quality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320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Specific, iterative prompts with deliberate strategy that evolve with the output.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B6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One vague prompt; output accepted wholesale.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320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  Verification Quality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320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Systematic verification against multiple sources, testing logic and framing.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B6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Output accepted as-is.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A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320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  Disciplinary Judgment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320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Integrates course concepts throughout with deep understanding.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B6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Generic reasoning without disciplinary grounding.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320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  Transfer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320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Applies the learning in an unfamiliar context without AI support.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B6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Shows the learning only with AI support.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6200" marR="76200" marT="38100" marB="38100" anchor="ctr">
                    <a:lnL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1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45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APPENDIX A3</a:t>
            </a:r>
            <a:endParaRPr lang="en-US" sz="1200" dirty="0"/>
          </a:p>
        </p:txBody>
      </p:sp>
      <p:sp>
        <p:nvSpPr>
          <p:cNvPr id="3" name="s45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Twelve predictable mistakes</a:t>
            </a:r>
            <a:endParaRPr lang="en-US" sz="3200" dirty="0"/>
          </a:p>
        </p:txBody>
      </p:sp>
      <p:sp>
        <p:nvSpPr>
          <p:cNvPr id="4" name="s45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45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45</a:t>
            </a:r>
            <a:endParaRPr lang="en-US" sz="1100" dirty="0"/>
          </a:p>
        </p:txBody>
      </p:sp>
      <p:sp>
        <p:nvSpPr>
          <p:cNvPr id="6" name="s45-text-4"/>
          <p:cNvSpPr/>
          <p:nvPr/>
        </p:nvSpPr>
        <p:spPr>
          <a:xfrm>
            <a:off x="548640" y="1737360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 MISTAKES</a:t>
            </a:r>
            <a:endParaRPr lang="en-US" sz="1150" dirty="0"/>
          </a:p>
        </p:txBody>
      </p:sp>
      <p:sp>
        <p:nvSpPr>
          <p:cNvPr id="7" name="s45-shape-5"/>
          <p:cNvSpPr/>
          <p:nvPr/>
        </p:nvSpPr>
        <p:spPr>
          <a:xfrm>
            <a:off x="548640" y="2103120"/>
            <a:ext cx="361188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8" name="s45-text-6"/>
          <p:cNvSpPr/>
          <p:nvPr/>
        </p:nvSpPr>
        <p:spPr>
          <a:xfrm>
            <a:off x="713232" y="2103120"/>
            <a:ext cx="502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000" dirty="0"/>
          </a:p>
        </p:txBody>
      </p:sp>
      <p:sp>
        <p:nvSpPr>
          <p:cNvPr id="9" name="s45-text-7"/>
          <p:cNvSpPr/>
          <p:nvPr/>
        </p:nvSpPr>
        <p:spPr>
          <a:xfrm>
            <a:off x="1234440" y="2103120"/>
            <a:ext cx="2834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AI policy applied to every assignment</a:t>
            </a:r>
            <a:endParaRPr lang="en-US" sz="1400" dirty="0"/>
          </a:p>
        </p:txBody>
      </p:sp>
      <p:sp>
        <p:nvSpPr>
          <p:cNvPr id="10" name="s45-shape-8"/>
          <p:cNvSpPr/>
          <p:nvPr/>
        </p:nvSpPr>
        <p:spPr>
          <a:xfrm>
            <a:off x="548640" y="3063240"/>
            <a:ext cx="361188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1" name="s45-text-9"/>
          <p:cNvSpPr/>
          <p:nvPr/>
        </p:nvSpPr>
        <p:spPr>
          <a:xfrm>
            <a:off x="713232" y="3063240"/>
            <a:ext cx="502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000" dirty="0"/>
          </a:p>
        </p:txBody>
      </p:sp>
      <p:sp>
        <p:nvSpPr>
          <p:cNvPr id="12" name="s45-text-10"/>
          <p:cNvSpPr/>
          <p:nvPr/>
        </p:nvSpPr>
        <p:spPr>
          <a:xfrm>
            <a:off x="1234440" y="3063240"/>
            <a:ext cx="2834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Choosing the mode before clarifying the objective</a:t>
            </a:r>
            <a:endParaRPr lang="en-US" sz="1400" dirty="0"/>
          </a:p>
        </p:txBody>
      </p:sp>
      <p:sp>
        <p:nvSpPr>
          <p:cNvPr id="13" name="s45-shape-11"/>
          <p:cNvSpPr/>
          <p:nvPr/>
        </p:nvSpPr>
        <p:spPr>
          <a:xfrm>
            <a:off x="548640" y="4023360"/>
            <a:ext cx="361188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4" name="s45-text-12"/>
          <p:cNvSpPr/>
          <p:nvPr/>
        </p:nvSpPr>
        <p:spPr>
          <a:xfrm>
            <a:off x="713232" y="4023360"/>
            <a:ext cx="502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000" dirty="0"/>
          </a:p>
        </p:txBody>
      </p:sp>
      <p:sp>
        <p:nvSpPr>
          <p:cNvPr id="15" name="s45-text-13"/>
          <p:cNvSpPr/>
          <p:nvPr/>
        </p:nvSpPr>
        <p:spPr>
          <a:xfrm>
            <a:off x="1234440" y="4023360"/>
            <a:ext cx="2834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Assessing polished output without assessing reasoning</a:t>
            </a:r>
            <a:endParaRPr lang="en-US" sz="1400" dirty="0"/>
          </a:p>
        </p:txBody>
      </p:sp>
      <p:sp>
        <p:nvSpPr>
          <p:cNvPr id="16" name="s45-shape-14"/>
          <p:cNvSpPr/>
          <p:nvPr/>
        </p:nvSpPr>
        <p:spPr>
          <a:xfrm>
            <a:off x="548640" y="4983480"/>
            <a:ext cx="361188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17" name="s45-text-15"/>
          <p:cNvSpPr/>
          <p:nvPr/>
        </p:nvSpPr>
        <p:spPr>
          <a:xfrm>
            <a:off x="713232" y="4983480"/>
            <a:ext cx="502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000" dirty="0"/>
          </a:p>
        </p:txBody>
      </p:sp>
      <p:sp>
        <p:nvSpPr>
          <p:cNvPr id="18" name="s45-text-16"/>
          <p:cNvSpPr/>
          <p:nvPr/>
        </p:nvSpPr>
        <p:spPr>
          <a:xfrm>
            <a:off x="1234440" y="4983480"/>
            <a:ext cx="2834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Redesigning every assignment at once</a:t>
            </a:r>
            <a:endParaRPr lang="en-US" sz="1400" dirty="0"/>
          </a:p>
        </p:txBody>
      </p:sp>
      <p:sp>
        <p:nvSpPr>
          <p:cNvPr id="19" name="s45-text-17"/>
          <p:cNvSpPr/>
          <p:nvPr/>
        </p:nvSpPr>
        <p:spPr>
          <a:xfrm>
            <a:off x="4297680" y="1737360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INSTRUCTION MISTAKES</a:t>
            </a:r>
            <a:endParaRPr lang="en-US" sz="1150" dirty="0"/>
          </a:p>
        </p:txBody>
      </p:sp>
      <p:sp>
        <p:nvSpPr>
          <p:cNvPr id="20" name="s45-shape-18"/>
          <p:cNvSpPr/>
          <p:nvPr/>
        </p:nvSpPr>
        <p:spPr>
          <a:xfrm>
            <a:off x="4297680" y="2103120"/>
            <a:ext cx="361188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21" name="s45-text-19"/>
          <p:cNvSpPr/>
          <p:nvPr/>
        </p:nvSpPr>
        <p:spPr>
          <a:xfrm>
            <a:off x="4462272" y="2103120"/>
            <a:ext cx="502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000" dirty="0"/>
          </a:p>
        </p:txBody>
      </p:sp>
      <p:sp>
        <p:nvSpPr>
          <p:cNvPr id="22" name="s45-text-20"/>
          <p:cNvSpPr/>
          <p:nvPr/>
        </p:nvSpPr>
        <p:spPr>
          <a:xfrm>
            <a:off x="4983480" y="2103120"/>
            <a:ext cx="2834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Requiring disclosure without defining meaningful disclosure</a:t>
            </a:r>
            <a:endParaRPr lang="en-US" sz="1400" dirty="0"/>
          </a:p>
        </p:txBody>
      </p:sp>
      <p:sp>
        <p:nvSpPr>
          <p:cNvPr id="23" name="s45-shape-21"/>
          <p:cNvSpPr/>
          <p:nvPr/>
        </p:nvSpPr>
        <p:spPr>
          <a:xfrm>
            <a:off x="4297680" y="3063240"/>
            <a:ext cx="361188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24" name="s45-text-22"/>
          <p:cNvSpPr/>
          <p:nvPr/>
        </p:nvSpPr>
        <p:spPr>
          <a:xfrm>
            <a:off x="4462272" y="3063240"/>
            <a:ext cx="502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2000" dirty="0"/>
          </a:p>
        </p:txBody>
      </p:sp>
      <p:sp>
        <p:nvSpPr>
          <p:cNvPr id="25" name="s45-text-23"/>
          <p:cNvSpPr/>
          <p:nvPr/>
        </p:nvSpPr>
        <p:spPr>
          <a:xfrm>
            <a:off x="4983480" y="3063240"/>
            <a:ext cx="2834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Prohibiting AI without giving the pedagogical reason</a:t>
            </a:r>
            <a:endParaRPr lang="en-US" sz="1400" dirty="0"/>
          </a:p>
        </p:txBody>
      </p:sp>
      <p:sp>
        <p:nvSpPr>
          <p:cNvPr id="26" name="s45-shape-24"/>
          <p:cNvSpPr/>
          <p:nvPr/>
        </p:nvSpPr>
        <p:spPr>
          <a:xfrm>
            <a:off x="4297680" y="4023360"/>
            <a:ext cx="361188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27" name="s45-text-25"/>
          <p:cNvSpPr/>
          <p:nvPr/>
        </p:nvSpPr>
        <p:spPr>
          <a:xfrm>
            <a:off x="4462272" y="4023360"/>
            <a:ext cx="502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07</a:t>
            </a:r>
            <a:endParaRPr lang="en-US" sz="2000" dirty="0"/>
          </a:p>
        </p:txBody>
      </p:sp>
      <p:sp>
        <p:nvSpPr>
          <p:cNvPr id="28" name="s45-text-26"/>
          <p:cNvSpPr/>
          <p:nvPr/>
        </p:nvSpPr>
        <p:spPr>
          <a:xfrm>
            <a:off x="4983480" y="4023360"/>
            <a:ext cx="2834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Permitting AI without teaching verification</a:t>
            </a:r>
            <a:endParaRPr lang="en-US" sz="1400" dirty="0"/>
          </a:p>
        </p:txBody>
      </p:sp>
      <p:sp>
        <p:nvSpPr>
          <p:cNvPr id="29" name="s45-shape-27"/>
          <p:cNvSpPr/>
          <p:nvPr/>
        </p:nvSpPr>
        <p:spPr>
          <a:xfrm>
            <a:off x="4297680" y="4983480"/>
            <a:ext cx="361188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30" name="s45-text-28"/>
          <p:cNvSpPr/>
          <p:nvPr/>
        </p:nvSpPr>
        <p:spPr>
          <a:xfrm>
            <a:off x="4462272" y="4983480"/>
            <a:ext cx="502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08</a:t>
            </a:r>
            <a:endParaRPr lang="en-US" sz="2000" dirty="0"/>
          </a:p>
        </p:txBody>
      </p:sp>
      <p:sp>
        <p:nvSpPr>
          <p:cNvPr id="31" name="s45-text-29"/>
          <p:cNvSpPr/>
          <p:nvPr/>
        </p:nvSpPr>
        <p:spPr>
          <a:xfrm>
            <a:off x="4983480" y="4983480"/>
            <a:ext cx="2834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Adding process documentation until it becomes busywork</a:t>
            </a:r>
            <a:endParaRPr lang="en-US" sz="1400" dirty="0"/>
          </a:p>
        </p:txBody>
      </p:sp>
      <p:sp>
        <p:nvSpPr>
          <p:cNvPr id="32" name="s45-text-30"/>
          <p:cNvSpPr/>
          <p:nvPr/>
        </p:nvSpPr>
        <p:spPr>
          <a:xfrm>
            <a:off x="8046720" y="1737360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250" kern="0" dirty="0">
                <a:solidFill>
                  <a:srgbClr val="8A252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JUDGMENT MISTAKES</a:t>
            </a:r>
            <a:endParaRPr lang="en-US" sz="1150" dirty="0"/>
          </a:p>
        </p:txBody>
      </p:sp>
      <p:sp>
        <p:nvSpPr>
          <p:cNvPr id="33" name="s45-shape-31"/>
          <p:cNvSpPr/>
          <p:nvPr/>
        </p:nvSpPr>
        <p:spPr>
          <a:xfrm>
            <a:off x="8046720" y="2103120"/>
            <a:ext cx="361188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34" name="s45-text-32"/>
          <p:cNvSpPr/>
          <p:nvPr/>
        </p:nvSpPr>
        <p:spPr>
          <a:xfrm>
            <a:off x="8211312" y="2103120"/>
            <a:ext cx="502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09</a:t>
            </a:r>
            <a:endParaRPr lang="en-US" sz="2000" dirty="0"/>
          </a:p>
        </p:txBody>
      </p:sp>
      <p:sp>
        <p:nvSpPr>
          <p:cNvPr id="35" name="s45-text-33"/>
          <p:cNvSpPr/>
          <p:nvPr/>
        </p:nvSpPr>
        <p:spPr>
          <a:xfrm>
            <a:off x="8732520" y="2103120"/>
            <a:ext cx="2834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Treating AI detection as definitive evidence</a:t>
            </a:r>
            <a:endParaRPr lang="en-US" sz="1400" dirty="0"/>
          </a:p>
        </p:txBody>
      </p:sp>
      <p:sp>
        <p:nvSpPr>
          <p:cNvPr id="36" name="s45-shape-34"/>
          <p:cNvSpPr/>
          <p:nvPr/>
        </p:nvSpPr>
        <p:spPr>
          <a:xfrm>
            <a:off x="8046720" y="3063240"/>
            <a:ext cx="361188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37" name="s45-text-35"/>
          <p:cNvSpPr/>
          <p:nvPr/>
        </p:nvSpPr>
        <p:spPr>
          <a:xfrm>
            <a:off x="8211312" y="3063240"/>
            <a:ext cx="502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2000" dirty="0"/>
          </a:p>
        </p:txBody>
      </p:sp>
      <p:sp>
        <p:nvSpPr>
          <p:cNvPr id="38" name="s45-text-36"/>
          <p:cNvSpPr/>
          <p:nvPr/>
        </p:nvSpPr>
        <p:spPr>
          <a:xfrm>
            <a:off x="8732520" y="3063240"/>
            <a:ext cx="2834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Revising the assignment and leaving the rubric unchanged</a:t>
            </a:r>
            <a:endParaRPr lang="en-US" sz="1400" dirty="0"/>
          </a:p>
        </p:txBody>
      </p:sp>
      <p:sp>
        <p:nvSpPr>
          <p:cNvPr id="39" name="s45-shape-37"/>
          <p:cNvSpPr/>
          <p:nvPr/>
        </p:nvSpPr>
        <p:spPr>
          <a:xfrm>
            <a:off x="8046720" y="4023360"/>
            <a:ext cx="361188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40" name="s45-text-38"/>
          <p:cNvSpPr/>
          <p:nvPr/>
        </p:nvSpPr>
        <p:spPr>
          <a:xfrm>
            <a:off x="8211312" y="4023360"/>
            <a:ext cx="502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</a:t>
            </a:r>
            <a:endParaRPr lang="en-US" sz="2000" dirty="0"/>
          </a:p>
        </p:txBody>
      </p:sp>
      <p:sp>
        <p:nvSpPr>
          <p:cNvPr id="41" name="s45-text-39"/>
          <p:cNvSpPr/>
          <p:nvPr/>
        </p:nvSpPr>
        <p:spPr>
          <a:xfrm>
            <a:off x="8732520" y="4023360"/>
            <a:ext cx="2834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Assuming AI integration is automatically more innovative</a:t>
            </a:r>
            <a:endParaRPr lang="en-US" sz="1400" dirty="0"/>
          </a:p>
        </p:txBody>
      </p:sp>
      <p:sp>
        <p:nvSpPr>
          <p:cNvPr id="42" name="s45-shape-40"/>
          <p:cNvSpPr/>
          <p:nvPr/>
        </p:nvSpPr>
        <p:spPr>
          <a:xfrm>
            <a:off x="8046720" y="4983480"/>
            <a:ext cx="361188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D9D0C2"/>
            </a:solidFill>
            <a:prstDash val="solid"/>
          </a:ln>
          <a:effectLst>
            <a:outerShdw sx="100000" sy="100000" kx="0" ky="0" algn="bl" rotWithShape="0" blurRad="101600" dist="25400" dir="5400000">
              <a:srgbClr val="0B1424">
                <a:alpha val="12000"/>
              </a:srgbClr>
            </a:outerShdw>
          </a:effectLst>
        </p:spPr>
      </p:sp>
      <p:sp>
        <p:nvSpPr>
          <p:cNvPr id="43" name="s45-text-41"/>
          <p:cNvSpPr/>
          <p:nvPr/>
        </p:nvSpPr>
        <p:spPr>
          <a:xfrm>
            <a:off x="8211312" y="4983480"/>
            <a:ext cx="502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8A252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</a:t>
            </a:r>
            <a:endParaRPr lang="en-US" sz="2000" dirty="0"/>
          </a:p>
        </p:txBody>
      </p:sp>
      <p:sp>
        <p:nvSpPr>
          <p:cNvPr id="44" name="s45-text-42"/>
          <p:cNvSpPr/>
          <p:nvPr/>
        </p:nvSpPr>
        <p:spPr>
          <a:xfrm>
            <a:off x="8732520" y="4983480"/>
            <a:ext cx="2834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Assuming AI restriction is automatically more rigorous</a:t>
            </a: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5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46-text-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APPENDIX A4</a:t>
            </a:r>
            <a:endParaRPr lang="en-US" sz="1200" dirty="0"/>
          </a:p>
        </p:txBody>
      </p:sp>
      <p:sp>
        <p:nvSpPr>
          <p:cNvPr id="3" name="s46-text-1"/>
          <p:cNvSpPr/>
          <p:nvPr/>
        </p:nvSpPr>
        <p:spPr>
          <a:xfrm>
            <a:off x="548640" y="676656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320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References</a:t>
            </a:r>
            <a:endParaRPr lang="en-US" sz="3200" dirty="0"/>
          </a:p>
        </p:txBody>
      </p:sp>
      <p:sp>
        <p:nvSpPr>
          <p:cNvPr id="4" name="s46-text-2"/>
          <p:cNvSpPr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ARAD 2.0  ·  AI-RESPONSIVE ASSIGNMENT DESIGN FOR HUMAN LEARNING</a:t>
            </a:r>
            <a:endParaRPr lang="en-US" sz="950" dirty="0"/>
          </a:p>
        </p:txBody>
      </p:sp>
      <p:sp>
        <p:nvSpPr>
          <p:cNvPr id="5" name="s46-text-3"/>
          <p:cNvSpPr/>
          <p:nvPr/>
        </p:nvSpPr>
        <p:spPr>
          <a:xfrm>
            <a:off x="10881360" y="6400800"/>
            <a:ext cx="7589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3F4B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46</a:t>
            </a:r>
            <a:endParaRPr lang="en-US" sz="1100" dirty="0"/>
          </a:p>
        </p:txBody>
      </p:sp>
      <p:sp>
        <p:nvSpPr>
          <p:cNvPr id="6" name="s46-text-4"/>
          <p:cNvSpPr/>
          <p:nvPr/>
        </p:nvSpPr>
        <p:spPr>
          <a:xfrm>
            <a:off x="548640" y="1691640"/>
            <a:ext cx="5440680" cy="452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2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Bjork, E. L., &amp; Bjork, R. A. (2011). Making things hard on yourself, but in a good way: Creating desirable difficulties to enhance learning. In M. A. Gernsbacher, R. W. Pew, L. M. Hough, &amp; J. R. Pomerantz (Eds.), Psychology and the real world: Essays illustrating fundamental contributions to society (pp. 56–64). Worth Publishers.</a:t>
            </a:r>
            <a:endParaRPr lang="en-US" sz="1250" dirty="0"/>
          </a:p>
          <a:p>
            <a:pPr indent="0" marL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2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Liang, W., Yuksekgonul, M., Mao, Y., Wu, E., &amp; Zou, J. (2023). GPT detectors are biased against non-native English writers. Patterns, 4(7), 100779. https://doi.org/10.1016/j.patter.2023.100779</a:t>
            </a:r>
            <a:endParaRPr lang="en-US" sz="1250" dirty="0"/>
          </a:p>
          <a:p>
            <a:pPr indent="0" marL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2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Mousel, T. (2026). ARAD 2.0: AI-Responsive Assignment Design for Human Learning. Evolve AI Institute. https://evolveaiinstitute.com/edai/blog/arad-2-ai-responsive-assignment-design.php</a:t>
            </a:r>
            <a:endParaRPr lang="en-US" sz="1250" dirty="0"/>
          </a:p>
          <a:p>
            <a:pPr indent="0" marL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2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Scarfe, P., Watcham, K., Clarke, A., &amp; Roesch, E. (2024). A real-world test of artificial intelligence infiltration of a university examinations system: A "Turing Test" case study. PLOS ONE, 19(6), e0305354. https://doi.org/10.1371/journal.pone.0305354</a:t>
            </a:r>
            <a:endParaRPr lang="en-US" sz="1250" dirty="0"/>
          </a:p>
        </p:txBody>
      </p:sp>
      <p:sp>
        <p:nvSpPr>
          <p:cNvPr id="7" name="s46-text-5"/>
          <p:cNvSpPr/>
          <p:nvPr/>
        </p:nvSpPr>
        <p:spPr>
          <a:xfrm>
            <a:off x="6217920" y="1691640"/>
            <a:ext cx="5440680" cy="452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2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Sweller, J., van Merriënboer, J. J. G., &amp; Paas, F. G. W. C. (1998). Cognitive architecture and instructional design. Educational Psychology Review, 10(3), 251–296. https://doi.org/10.1023/A:1022193728205</a:t>
            </a:r>
            <a:endParaRPr lang="en-US" sz="1250" dirty="0"/>
          </a:p>
          <a:p>
            <a:pPr indent="0" marL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2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Tai, J., Ajjawi, R., Boud, D., Dawson, P., &amp; Panadero, E. (2018). Developing evaluative judgement: Enabling students to make decisions about the quality of work. Higher Education, 76(3), 467–481. https://doi.org/10.1007/s10734-017-0220-3</a:t>
            </a:r>
            <a:endParaRPr lang="en-US" sz="1250" dirty="0"/>
          </a:p>
          <a:p>
            <a:pPr indent="0" marL="0">
              <a:lnSpc>
                <a:spcPct val="100000"/>
              </a:lnSpc>
              <a:spcAft>
                <a:spcPts val="1000"/>
              </a:spcAft>
              <a:buNone/>
            </a:pPr>
            <a:r>
              <a:rPr lang="en-US" sz="1250" dirty="0">
                <a:solidFill>
                  <a:srgbClr val="1320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Wiggins, G., &amp; McTighe, J. (2005). Understanding by design (Expanded 2nd ed.). Association for Supervision and Curriculum Development.</a:t>
            </a:r>
            <a:endParaRPr lang="en-US" sz="12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46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</vt:vector>
  </TitlesOfParts>
  <Company>Evolve AI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ARAD Framework: AI-Responsive Assignment Design for Human Learning</dc:title>
  <dc:subject>ARAD 2.0 webinar: four modes, six principles, eight-dimension rubric, GOALS</dc:subject>
  <dc:creator>Tim Mousel</dc:creator>
  <cp:lastModifiedBy>Tim Mousel</cp:lastModifiedBy>
  <cp:revision>1</cp:revision>
  <dcterms:created xsi:type="dcterms:W3CDTF">2026-10-27T06:11:06Z</dcterms:created>
  <dcterms:modified xsi:type="dcterms:W3CDTF">2026-10-27T06:11:06Z</dcterms:modified>
</cp:coreProperties>
</file>